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</p:sldMasterIdLst>
  <p:notesMasterIdLst>
    <p:notesMasterId r:id="rId12"/>
  </p:notesMasterIdLst>
  <p:sldIdLst>
    <p:sldId id="297" r:id="rId6"/>
    <p:sldId id="327" r:id="rId7"/>
    <p:sldId id="331" r:id="rId8"/>
    <p:sldId id="345" r:id="rId9"/>
    <p:sldId id="348" r:id="rId10"/>
    <p:sldId id="351" r:id="rId11"/>
  </p:sldIdLst>
  <p:sldSz cx="10691813" cy="7559675"/>
  <p:notesSz cx="6797675" cy="9928225"/>
  <p:defaultTextStyle>
    <a:defPPr>
      <a:defRPr lang="en-US"/>
    </a:defPPr>
    <a:lvl1pPr marL="0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54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81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07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634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61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88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015" algn="l" defTabSz="45712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ржикова Татьяна Юрьевна" initials="КТЮ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B8B"/>
    <a:srgbClr val="C70505"/>
    <a:srgbClr val="CF0F0F"/>
    <a:srgbClr val="113D84"/>
    <a:srgbClr val="CC0000"/>
    <a:srgbClr val="959595"/>
    <a:srgbClr val="C30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10" y="114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5732" cy="497504"/>
          </a:xfrm>
          <a:prstGeom prst="rect">
            <a:avLst/>
          </a:prstGeom>
        </p:spPr>
        <p:txBody>
          <a:bodyPr vert="horz" lIns="62493" tIns="31245" rIns="62493" bIns="31245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860" y="4"/>
            <a:ext cx="2945732" cy="497504"/>
          </a:xfrm>
          <a:prstGeom prst="rect">
            <a:avLst/>
          </a:prstGeom>
        </p:spPr>
        <p:txBody>
          <a:bodyPr vert="horz" lIns="62493" tIns="31245" rIns="62493" bIns="31245" rtlCol="0"/>
          <a:lstStyle>
            <a:lvl1pPr algn="r">
              <a:defRPr sz="800"/>
            </a:lvl1pPr>
          </a:lstStyle>
          <a:p>
            <a:fld id="{7B403C4E-F89C-4B74-8757-6FF3DAD77AD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3013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493" tIns="31245" rIns="62493" bIns="3124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08" y="4778233"/>
            <a:ext cx="5437271" cy="3908966"/>
          </a:xfrm>
          <a:prstGeom prst="rect">
            <a:avLst/>
          </a:prstGeom>
        </p:spPr>
        <p:txBody>
          <a:bodyPr vert="horz" lIns="62493" tIns="31245" rIns="62493" bIns="3124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728"/>
            <a:ext cx="2945732" cy="497503"/>
          </a:xfrm>
          <a:prstGeom prst="rect">
            <a:avLst/>
          </a:prstGeom>
        </p:spPr>
        <p:txBody>
          <a:bodyPr vert="horz" lIns="62493" tIns="31245" rIns="62493" bIns="31245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860" y="9430728"/>
            <a:ext cx="2945732" cy="497503"/>
          </a:xfrm>
          <a:prstGeom prst="rect">
            <a:avLst/>
          </a:prstGeom>
        </p:spPr>
        <p:txBody>
          <a:bodyPr vert="horz" lIns="62493" tIns="31245" rIns="62493" bIns="31245" rtlCol="0" anchor="b"/>
          <a:lstStyle>
            <a:lvl1pPr algn="r">
              <a:defRPr sz="800"/>
            </a:lvl1pPr>
          </a:lstStyle>
          <a:p>
            <a:fld id="{55E03905-9815-49BF-BC7D-901B73BA07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71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4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81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07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34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61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88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15" algn="l" defTabSz="9142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7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1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65" indent="0" algn="ctr">
              <a:buNone/>
              <a:defRPr sz="2205"/>
            </a:lvl2pPr>
            <a:lvl3pPr marL="1007928" indent="0" algn="ctr">
              <a:buNone/>
              <a:defRPr sz="1984"/>
            </a:lvl3pPr>
            <a:lvl4pPr marL="1511892" indent="0" algn="ctr">
              <a:buNone/>
              <a:defRPr sz="1764"/>
            </a:lvl4pPr>
            <a:lvl5pPr marL="2015855" indent="0" algn="ctr">
              <a:buNone/>
              <a:defRPr sz="1764"/>
            </a:lvl5pPr>
            <a:lvl6pPr marL="2519820" indent="0" algn="ctr">
              <a:buNone/>
              <a:defRPr sz="1764"/>
            </a:lvl6pPr>
            <a:lvl7pPr marL="3023783" indent="0" algn="ctr">
              <a:buNone/>
              <a:defRPr sz="1764"/>
            </a:lvl7pPr>
            <a:lvl8pPr marL="3527748" indent="0" algn="ctr">
              <a:buNone/>
              <a:defRPr sz="1764"/>
            </a:lvl8pPr>
            <a:lvl9pPr marL="403171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0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4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4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4" y="402484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6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43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5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5" y="5059036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65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28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89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5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2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78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74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1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6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3" y="2012415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1" y="2012415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65" indent="0">
              <a:buNone/>
              <a:defRPr sz="2205" b="1"/>
            </a:lvl2pPr>
            <a:lvl3pPr marL="1007928" indent="0">
              <a:buNone/>
              <a:defRPr sz="1984" b="1"/>
            </a:lvl3pPr>
            <a:lvl4pPr marL="1511892" indent="0">
              <a:buNone/>
              <a:defRPr sz="1764" b="1"/>
            </a:lvl4pPr>
            <a:lvl5pPr marL="2015855" indent="0">
              <a:buNone/>
              <a:defRPr sz="1764" b="1"/>
            </a:lvl5pPr>
            <a:lvl6pPr marL="2519820" indent="0">
              <a:buNone/>
              <a:defRPr sz="1764" b="1"/>
            </a:lvl6pPr>
            <a:lvl7pPr marL="3023783" indent="0">
              <a:buNone/>
              <a:defRPr sz="1764" b="1"/>
            </a:lvl7pPr>
            <a:lvl8pPr marL="3527748" indent="0">
              <a:buNone/>
              <a:defRPr sz="1764" b="1"/>
            </a:lvl8pPr>
            <a:lvl9pPr marL="403171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2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2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65" indent="0">
              <a:buNone/>
              <a:defRPr sz="2205" b="1"/>
            </a:lvl2pPr>
            <a:lvl3pPr marL="1007928" indent="0">
              <a:buNone/>
              <a:defRPr sz="1984" b="1"/>
            </a:lvl3pPr>
            <a:lvl4pPr marL="1511892" indent="0">
              <a:buNone/>
              <a:defRPr sz="1764" b="1"/>
            </a:lvl4pPr>
            <a:lvl5pPr marL="2015855" indent="0">
              <a:buNone/>
              <a:defRPr sz="1764" b="1"/>
            </a:lvl5pPr>
            <a:lvl6pPr marL="2519820" indent="0">
              <a:buNone/>
              <a:defRPr sz="1764" b="1"/>
            </a:lvl6pPr>
            <a:lvl7pPr marL="3023783" indent="0">
              <a:buNone/>
              <a:defRPr sz="1764" b="1"/>
            </a:lvl7pPr>
            <a:lvl8pPr marL="3527748" indent="0">
              <a:buNone/>
              <a:defRPr sz="1764" b="1"/>
            </a:lvl8pPr>
            <a:lvl9pPr marL="403171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2" y="2761382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7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2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6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3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65" indent="0">
              <a:buNone/>
              <a:defRPr sz="1543"/>
            </a:lvl2pPr>
            <a:lvl3pPr marL="1007928" indent="0">
              <a:buNone/>
              <a:defRPr sz="1323"/>
            </a:lvl3pPr>
            <a:lvl4pPr marL="1511892" indent="0">
              <a:buNone/>
              <a:defRPr sz="1102"/>
            </a:lvl4pPr>
            <a:lvl5pPr marL="2015855" indent="0">
              <a:buNone/>
              <a:defRPr sz="1102"/>
            </a:lvl5pPr>
            <a:lvl6pPr marL="2519820" indent="0">
              <a:buNone/>
              <a:defRPr sz="1102"/>
            </a:lvl6pPr>
            <a:lvl7pPr marL="3023783" indent="0">
              <a:buNone/>
              <a:defRPr sz="1102"/>
            </a:lvl7pPr>
            <a:lvl8pPr marL="3527748" indent="0">
              <a:buNone/>
              <a:defRPr sz="1102"/>
            </a:lvl8pPr>
            <a:lvl9pPr marL="403171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1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6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65" indent="0">
              <a:buNone/>
              <a:defRPr sz="3086"/>
            </a:lvl2pPr>
            <a:lvl3pPr marL="1007928" indent="0">
              <a:buNone/>
              <a:defRPr sz="2646"/>
            </a:lvl3pPr>
            <a:lvl4pPr marL="1511892" indent="0">
              <a:buNone/>
              <a:defRPr sz="2205"/>
            </a:lvl4pPr>
            <a:lvl5pPr marL="2015855" indent="0">
              <a:buNone/>
              <a:defRPr sz="2205"/>
            </a:lvl5pPr>
            <a:lvl6pPr marL="2519820" indent="0">
              <a:buNone/>
              <a:defRPr sz="2205"/>
            </a:lvl6pPr>
            <a:lvl7pPr marL="3023783" indent="0">
              <a:buNone/>
              <a:defRPr sz="2205"/>
            </a:lvl7pPr>
            <a:lvl8pPr marL="3527748" indent="0">
              <a:buNone/>
              <a:defRPr sz="2205"/>
            </a:lvl8pPr>
            <a:lvl9pPr marL="403171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3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65" indent="0">
              <a:buNone/>
              <a:defRPr sz="1543"/>
            </a:lvl2pPr>
            <a:lvl3pPr marL="1007928" indent="0">
              <a:buNone/>
              <a:defRPr sz="1323"/>
            </a:lvl3pPr>
            <a:lvl4pPr marL="1511892" indent="0">
              <a:buNone/>
              <a:defRPr sz="1102"/>
            </a:lvl4pPr>
            <a:lvl5pPr marL="2015855" indent="0">
              <a:buNone/>
              <a:defRPr sz="1102"/>
            </a:lvl5pPr>
            <a:lvl6pPr marL="2519820" indent="0">
              <a:buNone/>
              <a:defRPr sz="1102"/>
            </a:lvl6pPr>
            <a:lvl7pPr marL="3023783" indent="0">
              <a:buNone/>
              <a:defRPr sz="1102"/>
            </a:lvl7pPr>
            <a:lvl8pPr marL="3527748" indent="0">
              <a:buNone/>
              <a:defRPr sz="1102"/>
            </a:lvl8pPr>
            <a:lvl9pPr marL="403171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2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3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3" y="2012415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6A39C-3C98-4528-9A37-9AAF60798480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4" y="7006701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7981B-88D9-4120-A770-6F168FEC3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5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28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2" indent="-251982" algn="l" defTabSz="1007928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45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10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873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38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02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765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30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693" indent="-251982" algn="l" defTabSz="100792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65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28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892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55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20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783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748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12" algn="l" defTabSz="100792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691813" cy="75586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6381" y="2819401"/>
            <a:ext cx="109738" cy="2511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88091" y="2698532"/>
            <a:ext cx="71410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Мероприятия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по подготовке производства для серийного изготовления составных частей космических ракетных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комплексов на промышленной площадке</a:t>
            </a:r>
          </a:p>
          <a:p>
            <a:pPr lvl="0" algn="r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ПО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«Полет» - филиал АО  «ГКНПЦ им. М.В. Хруничева», г. Омск</a:t>
            </a:r>
          </a:p>
          <a:p>
            <a:pPr lvl="0" algn="r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51873"/>
            <a:ext cx="10693311" cy="2072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222" y="6480069"/>
            <a:ext cx="1761897" cy="8718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23396" y="6485158"/>
            <a:ext cx="155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7" b="34702"/>
          <a:stretch/>
        </p:blipFill>
        <p:spPr>
          <a:xfrm>
            <a:off x="5345906" y="783771"/>
            <a:ext cx="5177088" cy="12192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950988" y="6896477"/>
            <a:ext cx="2405658" cy="369332"/>
          </a:xfrm>
          <a:noFill/>
        </p:spPr>
        <p:txBody>
          <a:bodyPr wrap="square" rtlCol="0">
            <a:spAutoFit/>
          </a:bodyPr>
          <a:lstStyle/>
          <a:p>
            <a:pPr algn="r"/>
            <a:fld id="{F0A752AF-0D13-43F3-927A-6424CF10BDC4}" type="datetime1">
              <a:rPr lang="ru-RU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28.05.2026</a:t>
            </a:fld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1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8" y="1"/>
            <a:ext cx="10693311" cy="96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004" y="-53385"/>
            <a:ext cx="5175953" cy="106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" y="0"/>
            <a:ext cx="97544" cy="9601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2335" y="106688"/>
            <a:ext cx="53435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Мероприятия для перемещения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производства в Омск </a:t>
            </a: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243" y="1047265"/>
            <a:ext cx="8882823" cy="605276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68" name="Прямоугольник 67"/>
          <p:cNvSpPr/>
          <p:nvPr/>
        </p:nvSpPr>
        <p:spPr>
          <a:xfrm>
            <a:off x="533283" y="4908562"/>
            <a:ext cx="2160771" cy="213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7220494" y="6449161"/>
            <a:ext cx="184523" cy="172387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70" name="Прямоугольник 69"/>
          <p:cNvSpPr/>
          <p:nvPr/>
        </p:nvSpPr>
        <p:spPr>
          <a:xfrm>
            <a:off x="7228928" y="6735256"/>
            <a:ext cx="184658" cy="149931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72" name="TextBox 71"/>
          <p:cNvSpPr txBox="1"/>
          <p:nvPr/>
        </p:nvSpPr>
        <p:spPr>
          <a:xfrm>
            <a:off x="7540617" y="6342542"/>
            <a:ext cx="3182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производства в рамках ФЦП </a:t>
            </a: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2009-2023 / ГП ОПК </a:t>
            </a:r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2018-2025, ФКП</a:t>
            </a:r>
            <a:endParaRPr lang="ru-RU" sz="9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олилиния 72"/>
          <p:cNvSpPr/>
          <p:nvPr/>
        </p:nvSpPr>
        <p:spPr>
          <a:xfrm>
            <a:off x="4264025" y="2844799"/>
            <a:ext cx="1540013" cy="1043781"/>
          </a:xfrm>
          <a:custGeom>
            <a:avLst/>
            <a:gdLst>
              <a:gd name="connsiteX0" fmla="*/ 50800 w 1533525"/>
              <a:gd name="connsiteY0" fmla="*/ 1022350 h 1022350"/>
              <a:gd name="connsiteX1" fmla="*/ 1238250 w 1533525"/>
              <a:gd name="connsiteY1" fmla="*/ 1022350 h 1022350"/>
              <a:gd name="connsiteX2" fmla="*/ 1241425 w 1533525"/>
              <a:gd name="connsiteY2" fmla="*/ 133350 h 1022350"/>
              <a:gd name="connsiteX3" fmla="*/ 1533525 w 1533525"/>
              <a:gd name="connsiteY3" fmla="*/ 133350 h 1022350"/>
              <a:gd name="connsiteX4" fmla="*/ 1527175 w 1533525"/>
              <a:gd name="connsiteY4" fmla="*/ 3175 h 1022350"/>
              <a:gd name="connsiteX5" fmla="*/ 47625 w 1533525"/>
              <a:gd name="connsiteY5" fmla="*/ 0 h 1022350"/>
              <a:gd name="connsiteX6" fmla="*/ 57150 w 1533525"/>
              <a:gd name="connsiteY6" fmla="*/ 323850 h 1022350"/>
              <a:gd name="connsiteX7" fmla="*/ 3175 w 1533525"/>
              <a:gd name="connsiteY7" fmla="*/ 320675 h 1022350"/>
              <a:gd name="connsiteX8" fmla="*/ 0 w 1533525"/>
              <a:gd name="connsiteY8" fmla="*/ 673100 h 1022350"/>
              <a:gd name="connsiteX9" fmla="*/ 41275 w 1533525"/>
              <a:gd name="connsiteY9" fmla="*/ 666750 h 1022350"/>
              <a:gd name="connsiteX10" fmla="*/ 50800 w 1533525"/>
              <a:gd name="connsiteY10" fmla="*/ 1022350 h 1022350"/>
              <a:gd name="connsiteX0" fmla="*/ 50800 w 1539875"/>
              <a:gd name="connsiteY0" fmla="*/ 1031875 h 1031875"/>
              <a:gd name="connsiteX1" fmla="*/ 1238250 w 1539875"/>
              <a:gd name="connsiteY1" fmla="*/ 1031875 h 1031875"/>
              <a:gd name="connsiteX2" fmla="*/ 1241425 w 1539875"/>
              <a:gd name="connsiteY2" fmla="*/ 142875 h 1031875"/>
              <a:gd name="connsiteX3" fmla="*/ 1533525 w 1539875"/>
              <a:gd name="connsiteY3" fmla="*/ 142875 h 1031875"/>
              <a:gd name="connsiteX4" fmla="*/ 1539875 w 1539875"/>
              <a:gd name="connsiteY4" fmla="*/ 0 h 1031875"/>
              <a:gd name="connsiteX5" fmla="*/ 47625 w 1539875"/>
              <a:gd name="connsiteY5" fmla="*/ 9525 h 1031875"/>
              <a:gd name="connsiteX6" fmla="*/ 57150 w 1539875"/>
              <a:gd name="connsiteY6" fmla="*/ 333375 h 1031875"/>
              <a:gd name="connsiteX7" fmla="*/ 3175 w 1539875"/>
              <a:gd name="connsiteY7" fmla="*/ 330200 h 1031875"/>
              <a:gd name="connsiteX8" fmla="*/ 0 w 1539875"/>
              <a:gd name="connsiteY8" fmla="*/ 682625 h 1031875"/>
              <a:gd name="connsiteX9" fmla="*/ 41275 w 1539875"/>
              <a:gd name="connsiteY9" fmla="*/ 676275 h 1031875"/>
              <a:gd name="connsiteX10" fmla="*/ 50800 w 1539875"/>
              <a:gd name="connsiteY10" fmla="*/ 1031875 h 1031875"/>
              <a:gd name="connsiteX0" fmla="*/ 50800 w 1540013"/>
              <a:gd name="connsiteY0" fmla="*/ 1031875 h 1031875"/>
              <a:gd name="connsiteX1" fmla="*/ 1238250 w 1540013"/>
              <a:gd name="connsiteY1" fmla="*/ 1031875 h 1031875"/>
              <a:gd name="connsiteX2" fmla="*/ 1241425 w 1540013"/>
              <a:gd name="connsiteY2" fmla="*/ 142875 h 1031875"/>
              <a:gd name="connsiteX3" fmla="*/ 1533525 w 1540013"/>
              <a:gd name="connsiteY3" fmla="*/ 142875 h 1031875"/>
              <a:gd name="connsiteX4" fmla="*/ 1539875 w 1540013"/>
              <a:gd name="connsiteY4" fmla="*/ 0 h 1031875"/>
              <a:gd name="connsiteX5" fmla="*/ 47625 w 1540013"/>
              <a:gd name="connsiteY5" fmla="*/ 9525 h 1031875"/>
              <a:gd name="connsiteX6" fmla="*/ 57150 w 1540013"/>
              <a:gd name="connsiteY6" fmla="*/ 333375 h 1031875"/>
              <a:gd name="connsiteX7" fmla="*/ 3175 w 1540013"/>
              <a:gd name="connsiteY7" fmla="*/ 330200 h 1031875"/>
              <a:gd name="connsiteX8" fmla="*/ 0 w 1540013"/>
              <a:gd name="connsiteY8" fmla="*/ 682625 h 1031875"/>
              <a:gd name="connsiteX9" fmla="*/ 41275 w 1540013"/>
              <a:gd name="connsiteY9" fmla="*/ 676275 h 1031875"/>
              <a:gd name="connsiteX10" fmla="*/ 50800 w 1540013"/>
              <a:gd name="connsiteY10" fmla="*/ 1031875 h 1031875"/>
              <a:gd name="connsiteX0" fmla="*/ 50800 w 1540013"/>
              <a:gd name="connsiteY0" fmla="*/ 1031875 h 1031875"/>
              <a:gd name="connsiteX1" fmla="*/ 1238250 w 1540013"/>
              <a:gd name="connsiteY1" fmla="*/ 1031875 h 1031875"/>
              <a:gd name="connsiteX2" fmla="*/ 1241425 w 1540013"/>
              <a:gd name="connsiteY2" fmla="*/ 142875 h 1031875"/>
              <a:gd name="connsiteX3" fmla="*/ 1533525 w 1540013"/>
              <a:gd name="connsiteY3" fmla="*/ 142875 h 1031875"/>
              <a:gd name="connsiteX4" fmla="*/ 1539875 w 1540013"/>
              <a:gd name="connsiteY4" fmla="*/ 0 h 1031875"/>
              <a:gd name="connsiteX5" fmla="*/ 47625 w 1540013"/>
              <a:gd name="connsiteY5" fmla="*/ 9525 h 1031875"/>
              <a:gd name="connsiteX6" fmla="*/ 45244 w 1540013"/>
              <a:gd name="connsiteY6" fmla="*/ 338138 h 1031875"/>
              <a:gd name="connsiteX7" fmla="*/ 3175 w 1540013"/>
              <a:gd name="connsiteY7" fmla="*/ 330200 h 1031875"/>
              <a:gd name="connsiteX8" fmla="*/ 0 w 1540013"/>
              <a:gd name="connsiteY8" fmla="*/ 682625 h 1031875"/>
              <a:gd name="connsiteX9" fmla="*/ 41275 w 1540013"/>
              <a:gd name="connsiteY9" fmla="*/ 676275 h 1031875"/>
              <a:gd name="connsiteX10" fmla="*/ 50800 w 1540013"/>
              <a:gd name="connsiteY10" fmla="*/ 1031875 h 1031875"/>
              <a:gd name="connsiteX0" fmla="*/ 50800 w 1540013"/>
              <a:gd name="connsiteY0" fmla="*/ 1031875 h 1031875"/>
              <a:gd name="connsiteX1" fmla="*/ 1238250 w 1540013"/>
              <a:gd name="connsiteY1" fmla="*/ 1031875 h 1031875"/>
              <a:gd name="connsiteX2" fmla="*/ 1241425 w 1540013"/>
              <a:gd name="connsiteY2" fmla="*/ 142875 h 1031875"/>
              <a:gd name="connsiteX3" fmla="*/ 1533525 w 1540013"/>
              <a:gd name="connsiteY3" fmla="*/ 142875 h 1031875"/>
              <a:gd name="connsiteX4" fmla="*/ 1539875 w 1540013"/>
              <a:gd name="connsiteY4" fmla="*/ 0 h 1031875"/>
              <a:gd name="connsiteX5" fmla="*/ 47625 w 1540013"/>
              <a:gd name="connsiteY5" fmla="*/ 9525 h 1031875"/>
              <a:gd name="connsiteX6" fmla="*/ 45244 w 1540013"/>
              <a:gd name="connsiteY6" fmla="*/ 338138 h 1031875"/>
              <a:gd name="connsiteX7" fmla="*/ 3175 w 1540013"/>
              <a:gd name="connsiteY7" fmla="*/ 330200 h 1031875"/>
              <a:gd name="connsiteX8" fmla="*/ 0 w 1540013"/>
              <a:gd name="connsiteY8" fmla="*/ 682625 h 1031875"/>
              <a:gd name="connsiteX9" fmla="*/ 43656 w 1540013"/>
              <a:gd name="connsiteY9" fmla="*/ 685800 h 1031875"/>
              <a:gd name="connsiteX10" fmla="*/ 50800 w 1540013"/>
              <a:gd name="connsiteY10" fmla="*/ 1031875 h 1031875"/>
              <a:gd name="connsiteX0" fmla="*/ 43656 w 1540013"/>
              <a:gd name="connsiteY0" fmla="*/ 1043781 h 1043781"/>
              <a:gd name="connsiteX1" fmla="*/ 1238250 w 1540013"/>
              <a:gd name="connsiteY1" fmla="*/ 1031875 h 1043781"/>
              <a:gd name="connsiteX2" fmla="*/ 1241425 w 1540013"/>
              <a:gd name="connsiteY2" fmla="*/ 142875 h 1043781"/>
              <a:gd name="connsiteX3" fmla="*/ 1533525 w 1540013"/>
              <a:gd name="connsiteY3" fmla="*/ 142875 h 1043781"/>
              <a:gd name="connsiteX4" fmla="*/ 1539875 w 1540013"/>
              <a:gd name="connsiteY4" fmla="*/ 0 h 1043781"/>
              <a:gd name="connsiteX5" fmla="*/ 47625 w 1540013"/>
              <a:gd name="connsiteY5" fmla="*/ 9525 h 1043781"/>
              <a:gd name="connsiteX6" fmla="*/ 45244 w 1540013"/>
              <a:gd name="connsiteY6" fmla="*/ 338138 h 1043781"/>
              <a:gd name="connsiteX7" fmla="*/ 3175 w 1540013"/>
              <a:gd name="connsiteY7" fmla="*/ 330200 h 1043781"/>
              <a:gd name="connsiteX8" fmla="*/ 0 w 1540013"/>
              <a:gd name="connsiteY8" fmla="*/ 682625 h 1043781"/>
              <a:gd name="connsiteX9" fmla="*/ 43656 w 1540013"/>
              <a:gd name="connsiteY9" fmla="*/ 685800 h 1043781"/>
              <a:gd name="connsiteX10" fmla="*/ 43656 w 1540013"/>
              <a:gd name="connsiteY10" fmla="*/ 1043781 h 1043781"/>
              <a:gd name="connsiteX0" fmla="*/ 43656 w 1540013"/>
              <a:gd name="connsiteY0" fmla="*/ 1043781 h 1043781"/>
              <a:gd name="connsiteX1" fmla="*/ 1221581 w 1540013"/>
              <a:gd name="connsiteY1" fmla="*/ 1039019 h 1043781"/>
              <a:gd name="connsiteX2" fmla="*/ 1241425 w 1540013"/>
              <a:gd name="connsiteY2" fmla="*/ 142875 h 1043781"/>
              <a:gd name="connsiteX3" fmla="*/ 1533525 w 1540013"/>
              <a:gd name="connsiteY3" fmla="*/ 142875 h 1043781"/>
              <a:gd name="connsiteX4" fmla="*/ 1539875 w 1540013"/>
              <a:gd name="connsiteY4" fmla="*/ 0 h 1043781"/>
              <a:gd name="connsiteX5" fmla="*/ 47625 w 1540013"/>
              <a:gd name="connsiteY5" fmla="*/ 9525 h 1043781"/>
              <a:gd name="connsiteX6" fmla="*/ 45244 w 1540013"/>
              <a:gd name="connsiteY6" fmla="*/ 338138 h 1043781"/>
              <a:gd name="connsiteX7" fmla="*/ 3175 w 1540013"/>
              <a:gd name="connsiteY7" fmla="*/ 330200 h 1043781"/>
              <a:gd name="connsiteX8" fmla="*/ 0 w 1540013"/>
              <a:gd name="connsiteY8" fmla="*/ 682625 h 1043781"/>
              <a:gd name="connsiteX9" fmla="*/ 43656 w 1540013"/>
              <a:gd name="connsiteY9" fmla="*/ 685800 h 1043781"/>
              <a:gd name="connsiteX10" fmla="*/ 43656 w 1540013"/>
              <a:gd name="connsiteY10" fmla="*/ 1043781 h 1043781"/>
              <a:gd name="connsiteX0" fmla="*/ 43656 w 1540013"/>
              <a:gd name="connsiteY0" fmla="*/ 1043781 h 1043781"/>
              <a:gd name="connsiteX1" fmla="*/ 1238250 w 1540013"/>
              <a:gd name="connsiteY1" fmla="*/ 1041401 h 1043781"/>
              <a:gd name="connsiteX2" fmla="*/ 1241425 w 1540013"/>
              <a:gd name="connsiteY2" fmla="*/ 142875 h 1043781"/>
              <a:gd name="connsiteX3" fmla="*/ 1533525 w 1540013"/>
              <a:gd name="connsiteY3" fmla="*/ 142875 h 1043781"/>
              <a:gd name="connsiteX4" fmla="*/ 1539875 w 1540013"/>
              <a:gd name="connsiteY4" fmla="*/ 0 h 1043781"/>
              <a:gd name="connsiteX5" fmla="*/ 47625 w 1540013"/>
              <a:gd name="connsiteY5" fmla="*/ 9525 h 1043781"/>
              <a:gd name="connsiteX6" fmla="*/ 45244 w 1540013"/>
              <a:gd name="connsiteY6" fmla="*/ 338138 h 1043781"/>
              <a:gd name="connsiteX7" fmla="*/ 3175 w 1540013"/>
              <a:gd name="connsiteY7" fmla="*/ 330200 h 1043781"/>
              <a:gd name="connsiteX8" fmla="*/ 0 w 1540013"/>
              <a:gd name="connsiteY8" fmla="*/ 682625 h 1043781"/>
              <a:gd name="connsiteX9" fmla="*/ 43656 w 1540013"/>
              <a:gd name="connsiteY9" fmla="*/ 685800 h 1043781"/>
              <a:gd name="connsiteX10" fmla="*/ 43656 w 1540013"/>
              <a:gd name="connsiteY10" fmla="*/ 1043781 h 1043781"/>
              <a:gd name="connsiteX0" fmla="*/ 43656 w 1540013"/>
              <a:gd name="connsiteY0" fmla="*/ 1043781 h 1043781"/>
              <a:gd name="connsiteX1" fmla="*/ 1238250 w 1540013"/>
              <a:gd name="connsiteY1" fmla="*/ 1041401 h 1043781"/>
              <a:gd name="connsiteX2" fmla="*/ 1241425 w 1540013"/>
              <a:gd name="connsiteY2" fmla="*/ 142875 h 1043781"/>
              <a:gd name="connsiteX3" fmla="*/ 1533525 w 1540013"/>
              <a:gd name="connsiteY3" fmla="*/ 142875 h 1043781"/>
              <a:gd name="connsiteX4" fmla="*/ 1539875 w 1540013"/>
              <a:gd name="connsiteY4" fmla="*/ 0 h 1043781"/>
              <a:gd name="connsiteX5" fmla="*/ 47625 w 1540013"/>
              <a:gd name="connsiteY5" fmla="*/ 9525 h 1043781"/>
              <a:gd name="connsiteX6" fmla="*/ 45244 w 1540013"/>
              <a:gd name="connsiteY6" fmla="*/ 328613 h 1043781"/>
              <a:gd name="connsiteX7" fmla="*/ 3175 w 1540013"/>
              <a:gd name="connsiteY7" fmla="*/ 330200 h 1043781"/>
              <a:gd name="connsiteX8" fmla="*/ 0 w 1540013"/>
              <a:gd name="connsiteY8" fmla="*/ 682625 h 1043781"/>
              <a:gd name="connsiteX9" fmla="*/ 43656 w 1540013"/>
              <a:gd name="connsiteY9" fmla="*/ 685800 h 1043781"/>
              <a:gd name="connsiteX10" fmla="*/ 43656 w 1540013"/>
              <a:gd name="connsiteY10" fmla="*/ 1043781 h 1043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40013" h="1043781">
                <a:moveTo>
                  <a:pt x="43656" y="1043781"/>
                </a:moveTo>
                <a:lnTo>
                  <a:pt x="1238250" y="1041401"/>
                </a:lnTo>
                <a:cubicBezTo>
                  <a:pt x="1239308" y="745068"/>
                  <a:pt x="1240367" y="439208"/>
                  <a:pt x="1241425" y="142875"/>
                </a:cubicBezTo>
                <a:lnTo>
                  <a:pt x="1533525" y="142875"/>
                </a:lnTo>
                <a:cubicBezTo>
                  <a:pt x="1535642" y="95250"/>
                  <a:pt x="1540933" y="47625"/>
                  <a:pt x="1539875" y="0"/>
                </a:cubicBezTo>
                <a:lnTo>
                  <a:pt x="47625" y="9525"/>
                </a:lnTo>
                <a:cubicBezTo>
                  <a:pt x="46831" y="119063"/>
                  <a:pt x="46038" y="219075"/>
                  <a:pt x="45244" y="328613"/>
                </a:cubicBezTo>
                <a:lnTo>
                  <a:pt x="3175" y="330200"/>
                </a:lnTo>
                <a:cubicBezTo>
                  <a:pt x="2117" y="447675"/>
                  <a:pt x="1058" y="565150"/>
                  <a:pt x="0" y="682625"/>
                </a:cubicBezTo>
                <a:lnTo>
                  <a:pt x="43656" y="685800"/>
                </a:lnTo>
                <a:lnTo>
                  <a:pt x="43656" y="1043781"/>
                </a:lnTo>
                <a:close/>
              </a:path>
            </a:pathLst>
          </a:cu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4560635" y="2906308"/>
            <a:ext cx="53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 12</a:t>
            </a:r>
            <a:endParaRPr lang="ru-RU" sz="1400" b="1" dirty="0"/>
          </a:p>
        </p:txBody>
      </p:sp>
      <p:sp>
        <p:nvSpPr>
          <p:cNvPr id="75" name="Полилиния 74"/>
          <p:cNvSpPr/>
          <p:nvPr/>
        </p:nvSpPr>
        <p:spPr>
          <a:xfrm>
            <a:off x="4848225" y="2393950"/>
            <a:ext cx="391330" cy="180975"/>
          </a:xfrm>
          <a:custGeom>
            <a:avLst/>
            <a:gdLst>
              <a:gd name="connsiteX0" fmla="*/ 3175 w 387350"/>
              <a:gd name="connsiteY0" fmla="*/ 0 h 180975"/>
              <a:gd name="connsiteX1" fmla="*/ 0 w 387350"/>
              <a:gd name="connsiteY1" fmla="*/ 180975 h 180975"/>
              <a:gd name="connsiteX2" fmla="*/ 387350 w 387350"/>
              <a:gd name="connsiteY2" fmla="*/ 171450 h 180975"/>
              <a:gd name="connsiteX3" fmla="*/ 384175 w 387350"/>
              <a:gd name="connsiteY3" fmla="*/ 76200 h 180975"/>
              <a:gd name="connsiteX4" fmla="*/ 339725 w 387350"/>
              <a:gd name="connsiteY4" fmla="*/ 82550 h 180975"/>
              <a:gd name="connsiteX5" fmla="*/ 346075 w 387350"/>
              <a:gd name="connsiteY5" fmla="*/ 6350 h 180975"/>
              <a:gd name="connsiteX6" fmla="*/ 3175 w 387350"/>
              <a:gd name="connsiteY6" fmla="*/ 0 h 180975"/>
              <a:gd name="connsiteX0" fmla="*/ 3175 w 387350"/>
              <a:gd name="connsiteY0" fmla="*/ 0 h 180975"/>
              <a:gd name="connsiteX1" fmla="*/ 0 w 387350"/>
              <a:gd name="connsiteY1" fmla="*/ 180975 h 180975"/>
              <a:gd name="connsiteX2" fmla="*/ 387350 w 387350"/>
              <a:gd name="connsiteY2" fmla="*/ 171450 h 180975"/>
              <a:gd name="connsiteX3" fmla="*/ 384175 w 387350"/>
              <a:gd name="connsiteY3" fmla="*/ 76200 h 180975"/>
              <a:gd name="connsiteX4" fmla="*/ 354013 w 387350"/>
              <a:gd name="connsiteY4" fmla="*/ 82550 h 180975"/>
              <a:gd name="connsiteX5" fmla="*/ 346075 w 387350"/>
              <a:gd name="connsiteY5" fmla="*/ 6350 h 180975"/>
              <a:gd name="connsiteX6" fmla="*/ 3175 w 387350"/>
              <a:gd name="connsiteY6" fmla="*/ 0 h 180975"/>
              <a:gd name="connsiteX0" fmla="*/ 3175 w 387350"/>
              <a:gd name="connsiteY0" fmla="*/ 0 h 180975"/>
              <a:gd name="connsiteX1" fmla="*/ 0 w 387350"/>
              <a:gd name="connsiteY1" fmla="*/ 180975 h 180975"/>
              <a:gd name="connsiteX2" fmla="*/ 387350 w 387350"/>
              <a:gd name="connsiteY2" fmla="*/ 171450 h 180975"/>
              <a:gd name="connsiteX3" fmla="*/ 384175 w 387350"/>
              <a:gd name="connsiteY3" fmla="*/ 76200 h 180975"/>
              <a:gd name="connsiteX4" fmla="*/ 354013 w 387350"/>
              <a:gd name="connsiteY4" fmla="*/ 82550 h 180975"/>
              <a:gd name="connsiteX5" fmla="*/ 353219 w 387350"/>
              <a:gd name="connsiteY5" fmla="*/ 6350 h 180975"/>
              <a:gd name="connsiteX6" fmla="*/ 3175 w 387350"/>
              <a:gd name="connsiteY6" fmla="*/ 0 h 180975"/>
              <a:gd name="connsiteX0" fmla="*/ 3175 w 387350"/>
              <a:gd name="connsiteY0" fmla="*/ 0 h 180975"/>
              <a:gd name="connsiteX1" fmla="*/ 0 w 387350"/>
              <a:gd name="connsiteY1" fmla="*/ 180975 h 180975"/>
              <a:gd name="connsiteX2" fmla="*/ 387350 w 387350"/>
              <a:gd name="connsiteY2" fmla="*/ 171450 h 180975"/>
              <a:gd name="connsiteX3" fmla="*/ 386556 w 387350"/>
              <a:gd name="connsiteY3" fmla="*/ 78581 h 180975"/>
              <a:gd name="connsiteX4" fmla="*/ 354013 w 387350"/>
              <a:gd name="connsiteY4" fmla="*/ 82550 h 180975"/>
              <a:gd name="connsiteX5" fmla="*/ 353219 w 387350"/>
              <a:gd name="connsiteY5" fmla="*/ 6350 h 180975"/>
              <a:gd name="connsiteX6" fmla="*/ 3175 w 387350"/>
              <a:gd name="connsiteY6" fmla="*/ 0 h 180975"/>
              <a:gd name="connsiteX0" fmla="*/ 3175 w 396875"/>
              <a:gd name="connsiteY0" fmla="*/ 0 h 180975"/>
              <a:gd name="connsiteX1" fmla="*/ 0 w 396875"/>
              <a:gd name="connsiteY1" fmla="*/ 180975 h 180975"/>
              <a:gd name="connsiteX2" fmla="*/ 396875 w 396875"/>
              <a:gd name="connsiteY2" fmla="*/ 176213 h 180975"/>
              <a:gd name="connsiteX3" fmla="*/ 386556 w 396875"/>
              <a:gd name="connsiteY3" fmla="*/ 78581 h 180975"/>
              <a:gd name="connsiteX4" fmla="*/ 354013 w 396875"/>
              <a:gd name="connsiteY4" fmla="*/ 82550 h 180975"/>
              <a:gd name="connsiteX5" fmla="*/ 353219 w 396875"/>
              <a:gd name="connsiteY5" fmla="*/ 6350 h 180975"/>
              <a:gd name="connsiteX6" fmla="*/ 3175 w 396875"/>
              <a:gd name="connsiteY6" fmla="*/ 0 h 180975"/>
              <a:gd name="connsiteX0" fmla="*/ 3175 w 387350"/>
              <a:gd name="connsiteY0" fmla="*/ 0 h 180975"/>
              <a:gd name="connsiteX1" fmla="*/ 0 w 387350"/>
              <a:gd name="connsiteY1" fmla="*/ 180975 h 180975"/>
              <a:gd name="connsiteX2" fmla="*/ 387350 w 387350"/>
              <a:gd name="connsiteY2" fmla="*/ 178594 h 180975"/>
              <a:gd name="connsiteX3" fmla="*/ 386556 w 387350"/>
              <a:gd name="connsiteY3" fmla="*/ 78581 h 180975"/>
              <a:gd name="connsiteX4" fmla="*/ 354013 w 387350"/>
              <a:gd name="connsiteY4" fmla="*/ 82550 h 180975"/>
              <a:gd name="connsiteX5" fmla="*/ 353219 w 387350"/>
              <a:gd name="connsiteY5" fmla="*/ 6350 h 180975"/>
              <a:gd name="connsiteX6" fmla="*/ 3175 w 387350"/>
              <a:gd name="connsiteY6" fmla="*/ 0 h 180975"/>
              <a:gd name="connsiteX0" fmla="*/ 3175 w 391330"/>
              <a:gd name="connsiteY0" fmla="*/ 0 h 180975"/>
              <a:gd name="connsiteX1" fmla="*/ 0 w 391330"/>
              <a:gd name="connsiteY1" fmla="*/ 180975 h 180975"/>
              <a:gd name="connsiteX2" fmla="*/ 387350 w 391330"/>
              <a:gd name="connsiteY2" fmla="*/ 178594 h 180975"/>
              <a:gd name="connsiteX3" fmla="*/ 391319 w 391330"/>
              <a:gd name="connsiteY3" fmla="*/ 88106 h 180975"/>
              <a:gd name="connsiteX4" fmla="*/ 354013 w 391330"/>
              <a:gd name="connsiteY4" fmla="*/ 82550 h 180975"/>
              <a:gd name="connsiteX5" fmla="*/ 353219 w 391330"/>
              <a:gd name="connsiteY5" fmla="*/ 6350 h 180975"/>
              <a:gd name="connsiteX6" fmla="*/ 3175 w 391330"/>
              <a:gd name="connsiteY6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30" h="180975">
                <a:moveTo>
                  <a:pt x="3175" y="0"/>
                </a:moveTo>
                <a:cubicBezTo>
                  <a:pt x="2117" y="60325"/>
                  <a:pt x="1058" y="120650"/>
                  <a:pt x="0" y="180975"/>
                </a:cubicBezTo>
                <a:lnTo>
                  <a:pt x="387350" y="178594"/>
                </a:lnTo>
                <a:cubicBezTo>
                  <a:pt x="387085" y="147638"/>
                  <a:pt x="391584" y="119062"/>
                  <a:pt x="391319" y="88106"/>
                </a:cubicBezTo>
                <a:lnTo>
                  <a:pt x="354013" y="82550"/>
                </a:lnTo>
                <a:cubicBezTo>
                  <a:pt x="353748" y="57150"/>
                  <a:pt x="353484" y="31750"/>
                  <a:pt x="353219" y="6350"/>
                </a:cubicBezTo>
                <a:lnTo>
                  <a:pt x="3175" y="0"/>
                </a:lnTo>
                <a:close/>
              </a:path>
            </a:pathLst>
          </a:cu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4777449" y="2345937"/>
            <a:ext cx="827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К 94</a:t>
            </a:r>
            <a:endParaRPr lang="ru-RU" sz="1200" b="1" dirty="0"/>
          </a:p>
        </p:txBody>
      </p:sp>
      <p:sp>
        <p:nvSpPr>
          <p:cNvPr id="77" name="Полилиния 76"/>
          <p:cNvSpPr/>
          <p:nvPr/>
        </p:nvSpPr>
        <p:spPr>
          <a:xfrm>
            <a:off x="3945731" y="2326481"/>
            <a:ext cx="831057" cy="238125"/>
          </a:xfrm>
          <a:custGeom>
            <a:avLst/>
            <a:gdLst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0969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5725 w 831057"/>
              <a:gd name="connsiteY13" fmla="*/ 150019 h 238125"/>
              <a:gd name="connsiteX14" fmla="*/ 83344 w 831057"/>
              <a:gd name="connsiteY14" fmla="*/ 133350 h 238125"/>
              <a:gd name="connsiteX15" fmla="*/ 121444 w 831057"/>
              <a:gd name="connsiteY15" fmla="*/ 135732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0969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5725 w 831057"/>
              <a:gd name="connsiteY13" fmla="*/ 150019 h 238125"/>
              <a:gd name="connsiteX14" fmla="*/ 83344 w 831057"/>
              <a:gd name="connsiteY14" fmla="*/ 133350 h 238125"/>
              <a:gd name="connsiteX15" fmla="*/ 121444 w 831057"/>
              <a:gd name="connsiteY15" fmla="*/ 135732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5725 w 831057"/>
              <a:gd name="connsiteY13" fmla="*/ 150019 h 238125"/>
              <a:gd name="connsiteX14" fmla="*/ 83344 w 831057"/>
              <a:gd name="connsiteY14" fmla="*/ 133350 h 238125"/>
              <a:gd name="connsiteX15" fmla="*/ 121444 w 831057"/>
              <a:gd name="connsiteY15" fmla="*/ 135732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5725 w 831057"/>
              <a:gd name="connsiteY13" fmla="*/ 150019 h 238125"/>
              <a:gd name="connsiteX14" fmla="*/ 83344 w 831057"/>
              <a:gd name="connsiteY14" fmla="*/ 133350 h 238125"/>
              <a:gd name="connsiteX15" fmla="*/ 123825 w 831057"/>
              <a:gd name="connsiteY15" fmla="*/ 147638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8106 w 831057"/>
              <a:gd name="connsiteY13" fmla="*/ 157162 h 238125"/>
              <a:gd name="connsiteX14" fmla="*/ 83344 w 831057"/>
              <a:gd name="connsiteY14" fmla="*/ 133350 h 238125"/>
              <a:gd name="connsiteX15" fmla="*/ 123825 w 831057"/>
              <a:gd name="connsiteY15" fmla="*/ 147638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5725 w 831057"/>
              <a:gd name="connsiteY9" fmla="*/ 102394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8106 w 831057"/>
              <a:gd name="connsiteY13" fmla="*/ 157162 h 238125"/>
              <a:gd name="connsiteX14" fmla="*/ 85726 w 831057"/>
              <a:gd name="connsiteY14" fmla="*/ 138113 h 238125"/>
              <a:gd name="connsiteX15" fmla="*/ 123825 w 831057"/>
              <a:gd name="connsiteY15" fmla="*/ 147638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73819 w 831057"/>
              <a:gd name="connsiteY9" fmla="*/ 92869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8106 w 831057"/>
              <a:gd name="connsiteY13" fmla="*/ 157162 h 238125"/>
              <a:gd name="connsiteX14" fmla="*/ 85726 w 831057"/>
              <a:gd name="connsiteY14" fmla="*/ 138113 h 238125"/>
              <a:gd name="connsiteX15" fmla="*/ 123825 w 831057"/>
              <a:gd name="connsiteY15" fmla="*/ 147638 h 238125"/>
              <a:gd name="connsiteX16" fmla="*/ 126207 w 831057"/>
              <a:gd name="connsiteY16" fmla="*/ 238125 h 238125"/>
              <a:gd name="connsiteX0" fmla="*/ 126207 w 831057"/>
              <a:gd name="connsiteY0" fmla="*/ 238125 h 238125"/>
              <a:gd name="connsiteX1" fmla="*/ 802482 w 831057"/>
              <a:gd name="connsiteY1" fmla="*/ 238125 h 238125"/>
              <a:gd name="connsiteX2" fmla="*/ 797719 w 831057"/>
              <a:gd name="connsiteY2" fmla="*/ 138112 h 238125"/>
              <a:gd name="connsiteX3" fmla="*/ 831057 w 831057"/>
              <a:gd name="connsiteY3" fmla="*/ 133350 h 238125"/>
              <a:gd name="connsiteX4" fmla="*/ 828675 w 831057"/>
              <a:gd name="connsiteY4" fmla="*/ 90488 h 238125"/>
              <a:gd name="connsiteX5" fmla="*/ 800100 w 831057"/>
              <a:gd name="connsiteY5" fmla="*/ 88107 h 238125"/>
              <a:gd name="connsiteX6" fmla="*/ 804863 w 831057"/>
              <a:gd name="connsiteY6" fmla="*/ 0 h 238125"/>
              <a:gd name="connsiteX7" fmla="*/ 126207 w 831057"/>
              <a:gd name="connsiteY7" fmla="*/ 2382 h 238125"/>
              <a:gd name="connsiteX8" fmla="*/ 130969 w 831057"/>
              <a:gd name="connsiteY8" fmla="*/ 97632 h 238125"/>
              <a:gd name="connsiteX9" fmla="*/ 88107 w 831057"/>
              <a:gd name="connsiteY9" fmla="*/ 92869 h 238125"/>
              <a:gd name="connsiteX10" fmla="*/ 85725 w 831057"/>
              <a:gd name="connsiteY10" fmla="*/ 7144 h 238125"/>
              <a:gd name="connsiteX11" fmla="*/ 0 w 831057"/>
              <a:gd name="connsiteY11" fmla="*/ 9525 h 238125"/>
              <a:gd name="connsiteX12" fmla="*/ 0 w 831057"/>
              <a:gd name="connsiteY12" fmla="*/ 157163 h 238125"/>
              <a:gd name="connsiteX13" fmla="*/ 88106 w 831057"/>
              <a:gd name="connsiteY13" fmla="*/ 157162 h 238125"/>
              <a:gd name="connsiteX14" fmla="*/ 85726 w 831057"/>
              <a:gd name="connsiteY14" fmla="*/ 138113 h 238125"/>
              <a:gd name="connsiteX15" fmla="*/ 123825 w 831057"/>
              <a:gd name="connsiteY15" fmla="*/ 147638 h 238125"/>
              <a:gd name="connsiteX16" fmla="*/ 126207 w 831057"/>
              <a:gd name="connsiteY16" fmla="*/ 23812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31057" h="238125">
                <a:moveTo>
                  <a:pt x="126207" y="238125"/>
                </a:moveTo>
                <a:lnTo>
                  <a:pt x="802482" y="238125"/>
                </a:lnTo>
                <a:lnTo>
                  <a:pt x="797719" y="138112"/>
                </a:lnTo>
                <a:lnTo>
                  <a:pt x="831057" y="133350"/>
                </a:lnTo>
                <a:lnTo>
                  <a:pt x="828675" y="90488"/>
                </a:lnTo>
                <a:lnTo>
                  <a:pt x="800100" y="88107"/>
                </a:lnTo>
                <a:lnTo>
                  <a:pt x="804863" y="0"/>
                </a:lnTo>
                <a:lnTo>
                  <a:pt x="126207" y="2382"/>
                </a:lnTo>
                <a:lnTo>
                  <a:pt x="130969" y="97632"/>
                </a:lnTo>
                <a:lnTo>
                  <a:pt x="88107" y="92869"/>
                </a:lnTo>
                <a:lnTo>
                  <a:pt x="85725" y="7144"/>
                </a:lnTo>
                <a:lnTo>
                  <a:pt x="0" y="9525"/>
                </a:lnTo>
                <a:lnTo>
                  <a:pt x="0" y="157163"/>
                </a:lnTo>
                <a:lnTo>
                  <a:pt x="88106" y="157162"/>
                </a:lnTo>
                <a:lnTo>
                  <a:pt x="85726" y="138113"/>
                </a:lnTo>
                <a:lnTo>
                  <a:pt x="123825" y="147638"/>
                </a:lnTo>
                <a:lnTo>
                  <a:pt x="126207" y="238125"/>
                </a:lnTo>
                <a:close/>
              </a:path>
            </a:pathLst>
          </a:cu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4146593" y="2315656"/>
            <a:ext cx="827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К 95</a:t>
            </a:r>
            <a:endParaRPr lang="ru-RU" sz="1200" b="1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4845118" y="2311433"/>
            <a:ext cx="377825" cy="867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2179778" y="1033325"/>
            <a:ext cx="2872642" cy="5770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Реконструкция. </a:t>
            </a:r>
          </a:p>
          <a:p>
            <a:r>
              <a:rPr lang="ru-RU" sz="1050" dirty="0" smtClean="0"/>
              <a:t>Пристройка </a:t>
            </a:r>
            <a:r>
              <a:rPr lang="ru-RU" sz="1050" dirty="0"/>
              <a:t>к Корпусу 94 участок сборки, испытаний и чистовой зоны </a:t>
            </a:r>
            <a:r>
              <a:rPr lang="ru-RU" sz="1050" dirty="0" smtClean="0"/>
              <a:t> – 5 112 м2</a:t>
            </a:r>
          </a:p>
        </p:txBody>
      </p:sp>
      <p:cxnSp>
        <p:nvCxnSpPr>
          <p:cNvPr id="81" name="Прямая со стрелкой 80"/>
          <p:cNvCxnSpPr>
            <a:stCxn id="80" idx="3"/>
            <a:endCxn id="82" idx="0"/>
          </p:cNvCxnSpPr>
          <p:nvPr/>
        </p:nvCxnSpPr>
        <p:spPr>
          <a:xfrm flipH="1">
            <a:off x="5042288" y="1321866"/>
            <a:ext cx="10132" cy="9412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4583818" y="2263101"/>
            <a:ext cx="9169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00" b="1">
                <a:solidFill>
                  <a:schemeClr val="bg1"/>
                </a:solidFill>
              </a:defRPr>
            </a:lvl1pPr>
          </a:lstStyle>
          <a:p>
            <a:r>
              <a:rPr lang="ru-RU" sz="600" dirty="0" smtClean="0">
                <a:solidFill>
                  <a:schemeClr val="tx1"/>
                </a:solidFill>
              </a:rPr>
              <a:t>Пристрой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98507" y="1649767"/>
            <a:ext cx="2598619" cy="5770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/>
              <a:t>Реконструкция. </a:t>
            </a:r>
          </a:p>
          <a:p>
            <a:r>
              <a:rPr lang="ru-RU" sz="1050" dirty="0" smtClean="0"/>
              <a:t>Строительство </a:t>
            </a:r>
            <a:r>
              <a:rPr lang="ru-RU" sz="1050" dirty="0"/>
              <a:t>цеха </a:t>
            </a:r>
            <a:r>
              <a:rPr lang="ru-RU" sz="1050" dirty="0" smtClean="0"/>
              <a:t>20 (Цех неметаллов)  </a:t>
            </a:r>
            <a:r>
              <a:rPr lang="ru-RU" sz="1050" dirty="0"/>
              <a:t>в Корпусе </a:t>
            </a:r>
            <a:r>
              <a:rPr lang="ru-RU" sz="1050" dirty="0" smtClean="0"/>
              <a:t>95 – 4 173,10 м2</a:t>
            </a:r>
          </a:p>
        </p:txBody>
      </p:sp>
      <p:cxnSp>
        <p:nvCxnSpPr>
          <p:cNvPr id="84" name="Прямая со стрелкой 83"/>
          <p:cNvCxnSpPr>
            <a:endCxn id="139" idx="0"/>
          </p:cNvCxnSpPr>
          <p:nvPr/>
        </p:nvCxnSpPr>
        <p:spPr>
          <a:xfrm>
            <a:off x="3122380" y="1933913"/>
            <a:ext cx="1292277" cy="3886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4326679" y="3511176"/>
            <a:ext cx="81052" cy="1902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219884" y="3262190"/>
            <a:ext cx="2877242" cy="5770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/>
              <a:t>Реконструкция. </a:t>
            </a:r>
          </a:p>
          <a:p>
            <a:r>
              <a:rPr lang="ru-RU" sz="1050" dirty="0" smtClean="0"/>
              <a:t>Реконструкция. Цех №66 (участок изготовления агрегатного модуля) – 1 152 м2</a:t>
            </a:r>
          </a:p>
        </p:txBody>
      </p:sp>
      <p:cxnSp>
        <p:nvCxnSpPr>
          <p:cNvPr id="87" name="Прямая со стрелкой 86"/>
          <p:cNvCxnSpPr>
            <a:stCxn id="86" idx="3"/>
            <a:endCxn id="85" idx="1"/>
          </p:cNvCxnSpPr>
          <p:nvPr/>
        </p:nvCxnSpPr>
        <p:spPr>
          <a:xfrm>
            <a:off x="3097126" y="3550731"/>
            <a:ext cx="1229553" cy="555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олилиния 92"/>
          <p:cNvSpPr/>
          <p:nvPr/>
        </p:nvSpPr>
        <p:spPr>
          <a:xfrm>
            <a:off x="2629916" y="4072200"/>
            <a:ext cx="684785" cy="234029"/>
          </a:xfrm>
          <a:custGeom>
            <a:avLst/>
            <a:gdLst>
              <a:gd name="connsiteX0" fmla="*/ 2382 w 783432"/>
              <a:gd name="connsiteY0" fmla="*/ 4763 h 252413"/>
              <a:gd name="connsiteX1" fmla="*/ 0 w 783432"/>
              <a:gd name="connsiteY1" fmla="*/ 252413 h 252413"/>
              <a:gd name="connsiteX2" fmla="*/ 661988 w 783432"/>
              <a:gd name="connsiteY2" fmla="*/ 252413 h 252413"/>
              <a:gd name="connsiteX3" fmla="*/ 664369 w 783432"/>
              <a:gd name="connsiteY3" fmla="*/ 161925 h 252413"/>
              <a:gd name="connsiteX4" fmla="*/ 783432 w 783432"/>
              <a:gd name="connsiteY4" fmla="*/ 145257 h 252413"/>
              <a:gd name="connsiteX5" fmla="*/ 781050 w 783432"/>
              <a:gd name="connsiteY5" fmla="*/ 23813 h 252413"/>
              <a:gd name="connsiteX6" fmla="*/ 664369 w 783432"/>
              <a:gd name="connsiteY6" fmla="*/ 23813 h 252413"/>
              <a:gd name="connsiteX7" fmla="*/ 661988 w 783432"/>
              <a:gd name="connsiteY7" fmla="*/ 0 h 252413"/>
              <a:gd name="connsiteX8" fmla="*/ 550069 w 783432"/>
              <a:gd name="connsiteY8" fmla="*/ 0 h 252413"/>
              <a:gd name="connsiteX9" fmla="*/ 550069 w 783432"/>
              <a:gd name="connsiteY9" fmla="*/ 19050 h 252413"/>
              <a:gd name="connsiteX10" fmla="*/ 114300 w 783432"/>
              <a:gd name="connsiteY10" fmla="*/ 23813 h 252413"/>
              <a:gd name="connsiteX11" fmla="*/ 119063 w 783432"/>
              <a:gd name="connsiteY11" fmla="*/ 4763 h 252413"/>
              <a:gd name="connsiteX12" fmla="*/ 2382 w 783432"/>
              <a:gd name="connsiteY12" fmla="*/ 4763 h 252413"/>
              <a:gd name="connsiteX0" fmla="*/ 0 w 781050"/>
              <a:gd name="connsiteY0" fmla="*/ 4763 h 252413"/>
              <a:gd name="connsiteX1" fmla="*/ 9525 w 781050"/>
              <a:gd name="connsiteY1" fmla="*/ 233363 h 252413"/>
              <a:gd name="connsiteX2" fmla="*/ 659606 w 781050"/>
              <a:gd name="connsiteY2" fmla="*/ 252413 h 252413"/>
              <a:gd name="connsiteX3" fmla="*/ 661987 w 781050"/>
              <a:gd name="connsiteY3" fmla="*/ 161925 h 252413"/>
              <a:gd name="connsiteX4" fmla="*/ 781050 w 781050"/>
              <a:gd name="connsiteY4" fmla="*/ 145257 h 252413"/>
              <a:gd name="connsiteX5" fmla="*/ 778668 w 781050"/>
              <a:gd name="connsiteY5" fmla="*/ 23813 h 252413"/>
              <a:gd name="connsiteX6" fmla="*/ 661987 w 781050"/>
              <a:gd name="connsiteY6" fmla="*/ 23813 h 252413"/>
              <a:gd name="connsiteX7" fmla="*/ 659606 w 781050"/>
              <a:gd name="connsiteY7" fmla="*/ 0 h 252413"/>
              <a:gd name="connsiteX8" fmla="*/ 547687 w 781050"/>
              <a:gd name="connsiteY8" fmla="*/ 0 h 252413"/>
              <a:gd name="connsiteX9" fmla="*/ 547687 w 781050"/>
              <a:gd name="connsiteY9" fmla="*/ 19050 h 252413"/>
              <a:gd name="connsiteX10" fmla="*/ 111918 w 781050"/>
              <a:gd name="connsiteY10" fmla="*/ 23813 h 252413"/>
              <a:gd name="connsiteX11" fmla="*/ 116681 w 781050"/>
              <a:gd name="connsiteY11" fmla="*/ 4763 h 252413"/>
              <a:gd name="connsiteX12" fmla="*/ 0 w 781050"/>
              <a:gd name="connsiteY12" fmla="*/ 4763 h 252413"/>
              <a:gd name="connsiteX0" fmla="*/ 0 w 781050"/>
              <a:gd name="connsiteY0" fmla="*/ 4763 h 257175"/>
              <a:gd name="connsiteX1" fmla="*/ 2381 w 781050"/>
              <a:gd name="connsiteY1" fmla="*/ 257175 h 257175"/>
              <a:gd name="connsiteX2" fmla="*/ 659606 w 781050"/>
              <a:gd name="connsiteY2" fmla="*/ 252413 h 257175"/>
              <a:gd name="connsiteX3" fmla="*/ 661987 w 781050"/>
              <a:gd name="connsiteY3" fmla="*/ 161925 h 257175"/>
              <a:gd name="connsiteX4" fmla="*/ 781050 w 781050"/>
              <a:gd name="connsiteY4" fmla="*/ 145257 h 257175"/>
              <a:gd name="connsiteX5" fmla="*/ 778668 w 781050"/>
              <a:gd name="connsiteY5" fmla="*/ 23813 h 257175"/>
              <a:gd name="connsiteX6" fmla="*/ 661987 w 781050"/>
              <a:gd name="connsiteY6" fmla="*/ 23813 h 257175"/>
              <a:gd name="connsiteX7" fmla="*/ 659606 w 781050"/>
              <a:gd name="connsiteY7" fmla="*/ 0 h 257175"/>
              <a:gd name="connsiteX8" fmla="*/ 547687 w 781050"/>
              <a:gd name="connsiteY8" fmla="*/ 0 h 257175"/>
              <a:gd name="connsiteX9" fmla="*/ 547687 w 781050"/>
              <a:gd name="connsiteY9" fmla="*/ 19050 h 257175"/>
              <a:gd name="connsiteX10" fmla="*/ 111918 w 781050"/>
              <a:gd name="connsiteY10" fmla="*/ 23813 h 257175"/>
              <a:gd name="connsiteX11" fmla="*/ 116681 w 781050"/>
              <a:gd name="connsiteY11" fmla="*/ 4763 h 257175"/>
              <a:gd name="connsiteX12" fmla="*/ 0 w 781050"/>
              <a:gd name="connsiteY12" fmla="*/ 4763 h 257175"/>
              <a:gd name="connsiteX0" fmla="*/ 0 w 778669"/>
              <a:gd name="connsiteY0" fmla="*/ 4763 h 257175"/>
              <a:gd name="connsiteX1" fmla="*/ 2381 w 778669"/>
              <a:gd name="connsiteY1" fmla="*/ 257175 h 257175"/>
              <a:gd name="connsiteX2" fmla="*/ 659606 w 778669"/>
              <a:gd name="connsiteY2" fmla="*/ 252413 h 257175"/>
              <a:gd name="connsiteX3" fmla="*/ 661987 w 778669"/>
              <a:gd name="connsiteY3" fmla="*/ 161925 h 257175"/>
              <a:gd name="connsiteX4" fmla="*/ 778669 w 778669"/>
              <a:gd name="connsiteY4" fmla="*/ 161926 h 257175"/>
              <a:gd name="connsiteX5" fmla="*/ 778668 w 778669"/>
              <a:gd name="connsiteY5" fmla="*/ 23813 h 257175"/>
              <a:gd name="connsiteX6" fmla="*/ 661987 w 778669"/>
              <a:gd name="connsiteY6" fmla="*/ 23813 h 257175"/>
              <a:gd name="connsiteX7" fmla="*/ 659606 w 778669"/>
              <a:gd name="connsiteY7" fmla="*/ 0 h 257175"/>
              <a:gd name="connsiteX8" fmla="*/ 547687 w 778669"/>
              <a:gd name="connsiteY8" fmla="*/ 0 h 257175"/>
              <a:gd name="connsiteX9" fmla="*/ 547687 w 778669"/>
              <a:gd name="connsiteY9" fmla="*/ 19050 h 257175"/>
              <a:gd name="connsiteX10" fmla="*/ 111918 w 778669"/>
              <a:gd name="connsiteY10" fmla="*/ 23813 h 257175"/>
              <a:gd name="connsiteX11" fmla="*/ 116681 w 778669"/>
              <a:gd name="connsiteY11" fmla="*/ 4763 h 257175"/>
              <a:gd name="connsiteX12" fmla="*/ 0 w 778669"/>
              <a:gd name="connsiteY12" fmla="*/ 4763 h 257175"/>
              <a:gd name="connsiteX0" fmla="*/ 0 w 778669"/>
              <a:gd name="connsiteY0" fmla="*/ 4763 h 257175"/>
              <a:gd name="connsiteX1" fmla="*/ 2381 w 778669"/>
              <a:gd name="connsiteY1" fmla="*/ 257175 h 257175"/>
              <a:gd name="connsiteX2" fmla="*/ 654844 w 778669"/>
              <a:gd name="connsiteY2" fmla="*/ 254794 h 257175"/>
              <a:gd name="connsiteX3" fmla="*/ 661987 w 778669"/>
              <a:gd name="connsiteY3" fmla="*/ 161925 h 257175"/>
              <a:gd name="connsiteX4" fmla="*/ 778669 w 778669"/>
              <a:gd name="connsiteY4" fmla="*/ 161926 h 257175"/>
              <a:gd name="connsiteX5" fmla="*/ 778668 w 778669"/>
              <a:gd name="connsiteY5" fmla="*/ 23813 h 257175"/>
              <a:gd name="connsiteX6" fmla="*/ 661987 w 778669"/>
              <a:gd name="connsiteY6" fmla="*/ 23813 h 257175"/>
              <a:gd name="connsiteX7" fmla="*/ 659606 w 778669"/>
              <a:gd name="connsiteY7" fmla="*/ 0 h 257175"/>
              <a:gd name="connsiteX8" fmla="*/ 547687 w 778669"/>
              <a:gd name="connsiteY8" fmla="*/ 0 h 257175"/>
              <a:gd name="connsiteX9" fmla="*/ 547687 w 778669"/>
              <a:gd name="connsiteY9" fmla="*/ 19050 h 257175"/>
              <a:gd name="connsiteX10" fmla="*/ 111918 w 778669"/>
              <a:gd name="connsiteY10" fmla="*/ 23813 h 257175"/>
              <a:gd name="connsiteX11" fmla="*/ 116681 w 778669"/>
              <a:gd name="connsiteY11" fmla="*/ 4763 h 257175"/>
              <a:gd name="connsiteX12" fmla="*/ 0 w 778669"/>
              <a:gd name="connsiteY12" fmla="*/ 4763 h 257175"/>
              <a:gd name="connsiteX0" fmla="*/ 0 w 778669"/>
              <a:gd name="connsiteY0" fmla="*/ 4763 h 264318"/>
              <a:gd name="connsiteX1" fmla="*/ 2381 w 778669"/>
              <a:gd name="connsiteY1" fmla="*/ 264318 h 264318"/>
              <a:gd name="connsiteX2" fmla="*/ 654844 w 778669"/>
              <a:gd name="connsiteY2" fmla="*/ 254794 h 264318"/>
              <a:gd name="connsiteX3" fmla="*/ 661987 w 778669"/>
              <a:gd name="connsiteY3" fmla="*/ 161925 h 264318"/>
              <a:gd name="connsiteX4" fmla="*/ 778669 w 778669"/>
              <a:gd name="connsiteY4" fmla="*/ 161926 h 264318"/>
              <a:gd name="connsiteX5" fmla="*/ 778668 w 778669"/>
              <a:gd name="connsiteY5" fmla="*/ 23813 h 264318"/>
              <a:gd name="connsiteX6" fmla="*/ 661987 w 778669"/>
              <a:gd name="connsiteY6" fmla="*/ 23813 h 264318"/>
              <a:gd name="connsiteX7" fmla="*/ 659606 w 778669"/>
              <a:gd name="connsiteY7" fmla="*/ 0 h 264318"/>
              <a:gd name="connsiteX8" fmla="*/ 547687 w 778669"/>
              <a:gd name="connsiteY8" fmla="*/ 0 h 264318"/>
              <a:gd name="connsiteX9" fmla="*/ 547687 w 778669"/>
              <a:gd name="connsiteY9" fmla="*/ 19050 h 264318"/>
              <a:gd name="connsiteX10" fmla="*/ 111918 w 778669"/>
              <a:gd name="connsiteY10" fmla="*/ 23813 h 264318"/>
              <a:gd name="connsiteX11" fmla="*/ 116681 w 778669"/>
              <a:gd name="connsiteY11" fmla="*/ 4763 h 264318"/>
              <a:gd name="connsiteX12" fmla="*/ 0 w 778669"/>
              <a:gd name="connsiteY12" fmla="*/ 4763 h 264318"/>
              <a:gd name="connsiteX0" fmla="*/ 0 w 778669"/>
              <a:gd name="connsiteY0" fmla="*/ 4763 h 261937"/>
              <a:gd name="connsiteX1" fmla="*/ 2381 w 778669"/>
              <a:gd name="connsiteY1" fmla="*/ 261937 h 261937"/>
              <a:gd name="connsiteX2" fmla="*/ 654844 w 778669"/>
              <a:gd name="connsiteY2" fmla="*/ 254794 h 261937"/>
              <a:gd name="connsiteX3" fmla="*/ 661987 w 778669"/>
              <a:gd name="connsiteY3" fmla="*/ 161925 h 261937"/>
              <a:gd name="connsiteX4" fmla="*/ 778669 w 778669"/>
              <a:gd name="connsiteY4" fmla="*/ 161926 h 261937"/>
              <a:gd name="connsiteX5" fmla="*/ 778668 w 778669"/>
              <a:gd name="connsiteY5" fmla="*/ 23813 h 261937"/>
              <a:gd name="connsiteX6" fmla="*/ 661987 w 778669"/>
              <a:gd name="connsiteY6" fmla="*/ 23813 h 261937"/>
              <a:gd name="connsiteX7" fmla="*/ 659606 w 778669"/>
              <a:gd name="connsiteY7" fmla="*/ 0 h 261937"/>
              <a:gd name="connsiteX8" fmla="*/ 547687 w 778669"/>
              <a:gd name="connsiteY8" fmla="*/ 0 h 261937"/>
              <a:gd name="connsiteX9" fmla="*/ 547687 w 778669"/>
              <a:gd name="connsiteY9" fmla="*/ 19050 h 261937"/>
              <a:gd name="connsiteX10" fmla="*/ 111918 w 778669"/>
              <a:gd name="connsiteY10" fmla="*/ 23813 h 261937"/>
              <a:gd name="connsiteX11" fmla="*/ 116681 w 778669"/>
              <a:gd name="connsiteY11" fmla="*/ 4763 h 261937"/>
              <a:gd name="connsiteX12" fmla="*/ 0 w 778669"/>
              <a:gd name="connsiteY12" fmla="*/ 4763 h 261937"/>
              <a:gd name="connsiteX0" fmla="*/ 0 w 778669"/>
              <a:gd name="connsiteY0" fmla="*/ 4763 h 261937"/>
              <a:gd name="connsiteX1" fmla="*/ 2381 w 778669"/>
              <a:gd name="connsiteY1" fmla="*/ 261937 h 261937"/>
              <a:gd name="connsiteX2" fmla="*/ 654844 w 778669"/>
              <a:gd name="connsiteY2" fmla="*/ 254794 h 261937"/>
              <a:gd name="connsiteX3" fmla="*/ 661987 w 778669"/>
              <a:gd name="connsiteY3" fmla="*/ 161925 h 261937"/>
              <a:gd name="connsiteX4" fmla="*/ 778669 w 778669"/>
              <a:gd name="connsiteY4" fmla="*/ 161926 h 261937"/>
              <a:gd name="connsiteX5" fmla="*/ 778668 w 778669"/>
              <a:gd name="connsiteY5" fmla="*/ 23813 h 261937"/>
              <a:gd name="connsiteX6" fmla="*/ 661987 w 778669"/>
              <a:gd name="connsiteY6" fmla="*/ 23813 h 261937"/>
              <a:gd name="connsiteX7" fmla="*/ 659606 w 778669"/>
              <a:gd name="connsiteY7" fmla="*/ 0 h 261937"/>
              <a:gd name="connsiteX8" fmla="*/ 547687 w 778669"/>
              <a:gd name="connsiteY8" fmla="*/ 0 h 261937"/>
              <a:gd name="connsiteX9" fmla="*/ 547687 w 778669"/>
              <a:gd name="connsiteY9" fmla="*/ 19050 h 261937"/>
              <a:gd name="connsiteX10" fmla="*/ 111918 w 778669"/>
              <a:gd name="connsiteY10" fmla="*/ 23813 h 261937"/>
              <a:gd name="connsiteX11" fmla="*/ 109537 w 778669"/>
              <a:gd name="connsiteY11" fmla="*/ 4763 h 261937"/>
              <a:gd name="connsiteX12" fmla="*/ 0 w 778669"/>
              <a:gd name="connsiteY12" fmla="*/ 4763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8669" h="261937">
                <a:moveTo>
                  <a:pt x="0" y="4763"/>
                </a:moveTo>
                <a:cubicBezTo>
                  <a:pt x="794" y="88900"/>
                  <a:pt x="1587" y="177800"/>
                  <a:pt x="2381" y="261937"/>
                </a:cubicBezTo>
                <a:lnTo>
                  <a:pt x="654844" y="254794"/>
                </a:lnTo>
                <a:cubicBezTo>
                  <a:pt x="655638" y="224631"/>
                  <a:pt x="661193" y="192088"/>
                  <a:pt x="661987" y="161925"/>
                </a:cubicBezTo>
                <a:lnTo>
                  <a:pt x="778669" y="161926"/>
                </a:lnTo>
                <a:cubicBezTo>
                  <a:pt x="778669" y="115888"/>
                  <a:pt x="778668" y="69851"/>
                  <a:pt x="778668" y="23813"/>
                </a:cubicBezTo>
                <a:lnTo>
                  <a:pt x="661987" y="23813"/>
                </a:lnTo>
                <a:lnTo>
                  <a:pt x="659606" y="0"/>
                </a:lnTo>
                <a:lnTo>
                  <a:pt x="547687" y="0"/>
                </a:lnTo>
                <a:lnTo>
                  <a:pt x="547687" y="19050"/>
                </a:lnTo>
                <a:lnTo>
                  <a:pt x="111918" y="23813"/>
                </a:lnTo>
                <a:lnTo>
                  <a:pt x="109537" y="4763"/>
                </a:lnTo>
                <a:lnTo>
                  <a:pt x="0" y="476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2541385" y="4055934"/>
            <a:ext cx="80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К. 5А </a:t>
            </a:r>
          </a:p>
          <a:p>
            <a:pPr algn="ctr"/>
            <a:r>
              <a:rPr lang="ru-RU" sz="600" b="1" dirty="0" smtClean="0"/>
              <a:t>Реконструкция</a:t>
            </a:r>
            <a:endParaRPr lang="ru-RU" sz="6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243372" y="4368819"/>
            <a:ext cx="1840815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 b="1"/>
            </a:lvl1pPr>
          </a:lstStyle>
          <a:p>
            <a:r>
              <a:rPr lang="ru-RU" dirty="0"/>
              <a:t>Реконструкция. </a:t>
            </a:r>
          </a:p>
          <a:p>
            <a:r>
              <a:rPr lang="ru-RU" b="0" dirty="0" smtClean="0"/>
              <a:t>Реконструкция </a:t>
            </a:r>
            <a:r>
              <a:rPr lang="ru-RU" b="0" dirty="0"/>
              <a:t>Корпуса 5А Цех 24 (Цех подготовки производства) – 8 010 м2</a:t>
            </a:r>
          </a:p>
        </p:txBody>
      </p:sp>
      <p:cxnSp>
        <p:nvCxnSpPr>
          <p:cNvPr id="96" name="Прямая со стрелкой 95"/>
          <p:cNvCxnSpPr/>
          <p:nvPr/>
        </p:nvCxnSpPr>
        <p:spPr>
          <a:xfrm flipV="1">
            <a:off x="2092143" y="4306230"/>
            <a:ext cx="537773" cy="1903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67" idx="3"/>
          </p:cNvCxnSpPr>
          <p:nvPr/>
        </p:nvCxnSpPr>
        <p:spPr>
          <a:xfrm flipH="1">
            <a:off x="5810393" y="2077385"/>
            <a:ext cx="815340" cy="8488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 rot="2839953">
            <a:off x="3417221" y="4836629"/>
            <a:ext cx="269349" cy="106904"/>
          </a:xfrm>
          <a:prstGeom prst="rect">
            <a:avLst/>
          </a:prstGeom>
          <a:solidFill>
            <a:srgbClr val="C70505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олилиния 99"/>
          <p:cNvSpPr/>
          <p:nvPr/>
        </p:nvSpPr>
        <p:spPr>
          <a:xfrm>
            <a:off x="3287209" y="4010327"/>
            <a:ext cx="198599" cy="761328"/>
          </a:xfrm>
          <a:custGeom>
            <a:avLst/>
            <a:gdLst>
              <a:gd name="connsiteX0" fmla="*/ 75454 w 168494"/>
              <a:gd name="connsiteY0" fmla="*/ 0 h 513096"/>
              <a:gd name="connsiteX1" fmla="*/ 2429 w 168494"/>
              <a:gd name="connsiteY1" fmla="*/ 200025 h 513096"/>
              <a:gd name="connsiteX2" fmla="*/ 154829 w 168494"/>
              <a:gd name="connsiteY2" fmla="*/ 482600 h 513096"/>
              <a:gd name="connsiteX3" fmla="*/ 151654 w 168494"/>
              <a:gd name="connsiteY3" fmla="*/ 492125 h 513096"/>
              <a:gd name="connsiteX0" fmla="*/ 243384 w 243383"/>
              <a:gd name="connsiteY0" fmla="*/ 0 h 752421"/>
              <a:gd name="connsiteX1" fmla="*/ 1101 w 243383"/>
              <a:gd name="connsiteY1" fmla="*/ 439350 h 752421"/>
              <a:gd name="connsiteX2" fmla="*/ 153501 w 243383"/>
              <a:gd name="connsiteY2" fmla="*/ 721925 h 752421"/>
              <a:gd name="connsiteX3" fmla="*/ 150326 w 243383"/>
              <a:gd name="connsiteY3" fmla="*/ 731450 h 75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383" h="752421">
                <a:moveTo>
                  <a:pt x="243384" y="0"/>
                </a:moveTo>
                <a:cubicBezTo>
                  <a:pt x="200257" y="59796"/>
                  <a:pt x="16081" y="319029"/>
                  <a:pt x="1101" y="439350"/>
                </a:cubicBezTo>
                <a:cubicBezTo>
                  <a:pt x="-13879" y="559671"/>
                  <a:pt x="128630" y="673242"/>
                  <a:pt x="153501" y="721925"/>
                </a:cubicBezTo>
                <a:cubicBezTo>
                  <a:pt x="178372" y="770608"/>
                  <a:pt x="164349" y="751029"/>
                  <a:pt x="150326" y="731450"/>
                </a:cubicBezTo>
              </a:path>
            </a:pathLst>
          </a:custGeom>
          <a:noFill/>
          <a:ln w="19050">
            <a:solidFill>
              <a:srgbClr val="CC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TextBox 103"/>
          <p:cNvSpPr txBox="1"/>
          <p:nvPr/>
        </p:nvSpPr>
        <p:spPr>
          <a:xfrm>
            <a:off x="670892" y="6726330"/>
            <a:ext cx="3162046" cy="415498"/>
          </a:xfrm>
          <a:prstGeom prst="rect">
            <a:avLst/>
          </a:prstGeom>
          <a:solidFill>
            <a:srgbClr val="FF8B8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/>
            </a:lvl1pPr>
          </a:lstStyle>
          <a:p>
            <a:r>
              <a:rPr lang="ru-RU" b="1" dirty="0"/>
              <a:t>Новое строительство </a:t>
            </a:r>
          </a:p>
          <a:p>
            <a:r>
              <a:rPr lang="ru-RU" dirty="0" smtClean="0"/>
              <a:t>Строительство </a:t>
            </a:r>
            <a:r>
              <a:rPr lang="ru-RU" dirty="0"/>
              <a:t>здания компрессорной – </a:t>
            </a:r>
            <a:r>
              <a:rPr lang="ru-RU" dirty="0" smtClean="0"/>
              <a:t>2 916 м2</a:t>
            </a:r>
            <a:endParaRPr lang="ru-RU" dirty="0"/>
          </a:p>
        </p:txBody>
      </p:sp>
      <p:cxnSp>
        <p:nvCxnSpPr>
          <p:cNvPr id="106" name="Прямая со стрелкой 105"/>
          <p:cNvCxnSpPr>
            <a:endCxn id="99" idx="3"/>
          </p:cNvCxnSpPr>
          <p:nvPr/>
        </p:nvCxnSpPr>
        <p:spPr>
          <a:xfrm flipV="1">
            <a:off x="3641324" y="4989107"/>
            <a:ext cx="1846" cy="8667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625732" y="1663675"/>
            <a:ext cx="2694177" cy="43806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рабочих мест для изготовления изделий БРИЗ М и Бриз КМ</a:t>
            </a:r>
            <a:endParaRPr lang="ru-RU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897029" y="3492541"/>
            <a:ext cx="2708647" cy="577081"/>
          </a:xfrm>
          <a:prstGeom prst="rect">
            <a:avLst/>
          </a:prstGeom>
          <a:solidFill>
            <a:srgbClr val="FF8B8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/>
              <a:t>Новое строительство.</a:t>
            </a:r>
          </a:p>
          <a:p>
            <a:r>
              <a:rPr lang="ru-RU" sz="1050" dirty="0" smtClean="0"/>
              <a:t>Строительство </a:t>
            </a:r>
            <a:r>
              <a:rPr lang="ru-RU" sz="1050" dirty="0"/>
              <a:t>кузнечнопрессового </a:t>
            </a:r>
            <a:r>
              <a:rPr lang="ru-RU" sz="1050" dirty="0" smtClean="0"/>
              <a:t>цеха  – 14 760 м2</a:t>
            </a:r>
          </a:p>
        </p:txBody>
      </p:sp>
      <p:cxnSp>
        <p:nvCxnSpPr>
          <p:cNvPr id="111" name="Прямая со стрелкой 110"/>
          <p:cNvCxnSpPr>
            <a:stCxn id="110" idx="1"/>
            <a:endCxn id="120" idx="1"/>
          </p:cNvCxnSpPr>
          <p:nvPr/>
        </p:nvCxnSpPr>
        <p:spPr>
          <a:xfrm flipH="1" flipV="1">
            <a:off x="7107988" y="3452922"/>
            <a:ext cx="789041" cy="3281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>
          <a:xfrm>
            <a:off x="3879140" y="4203156"/>
            <a:ext cx="92854" cy="209939"/>
          </a:xfrm>
          <a:prstGeom prst="rect">
            <a:avLst/>
          </a:prstGeom>
          <a:solidFill>
            <a:srgbClr val="C70505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0" name="Прямоугольник 119"/>
          <p:cNvSpPr/>
          <p:nvPr/>
        </p:nvSpPr>
        <p:spPr>
          <a:xfrm rot="10800000">
            <a:off x="6935895" y="3017264"/>
            <a:ext cx="172093" cy="87131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TextBox 120"/>
          <p:cNvSpPr txBox="1"/>
          <p:nvPr/>
        </p:nvSpPr>
        <p:spPr>
          <a:xfrm rot="16200000">
            <a:off x="6543953" y="3337365"/>
            <a:ext cx="9482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00" b="1">
                <a:solidFill>
                  <a:schemeClr val="bg1"/>
                </a:solidFill>
              </a:defRPr>
            </a:lvl1pPr>
          </a:lstStyle>
          <a:p>
            <a:r>
              <a:rPr lang="ru-RU" sz="600" dirty="0" smtClean="0"/>
              <a:t>Новое</a:t>
            </a:r>
            <a:r>
              <a:rPr lang="ru-RU" sz="600" dirty="0"/>
              <a:t> </a:t>
            </a:r>
            <a:r>
              <a:rPr lang="ru-RU" sz="600" dirty="0" smtClean="0"/>
              <a:t>строительство</a:t>
            </a:r>
            <a:endParaRPr lang="ru-RU" sz="600" dirty="0"/>
          </a:p>
        </p:txBody>
      </p:sp>
      <p:pic>
        <p:nvPicPr>
          <p:cNvPr id="12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386508" y="2648829"/>
            <a:ext cx="459182" cy="15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8" name="Прямая со стрелкой 127"/>
          <p:cNvCxnSpPr>
            <a:endCxn id="118" idx="2"/>
          </p:cNvCxnSpPr>
          <p:nvPr/>
        </p:nvCxnSpPr>
        <p:spPr>
          <a:xfrm flipV="1">
            <a:off x="3832938" y="4413095"/>
            <a:ext cx="92629" cy="242812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Полилиния 128"/>
          <p:cNvSpPr/>
          <p:nvPr/>
        </p:nvSpPr>
        <p:spPr>
          <a:xfrm>
            <a:off x="2495550" y="4517613"/>
            <a:ext cx="971550" cy="282987"/>
          </a:xfrm>
          <a:custGeom>
            <a:avLst/>
            <a:gdLst>
              <a:gd name="connsiteX0" fmla="*/ 0 w 971550"/>
              <a:gd name="connsiteY0" fmla="*/ 16287 h 282987"/>
              <a:gd name="connsiteX1" fmla="*/ 590550 w 971550"/>
              <a:gd name="connsiteY1" fmla="*/ 28987 h 282987"/>
              <a:gd name="connsiteX2" fmla="*/ 971550 w 971550"/>
              <a:gd name="connsiteY2" fmla="*/ 282987 h 282987"/>
              <a:gd name="connsiteX3" fmla="*/ 971550 w 971550"/>
              <a:gd name="connsiteY3" fmla="*/ 282987 h 28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550" h="282987">
                <a:moveTo>
                  <a:pt x="0" y="16287"/>
                </a:moveTo>
                <a:cubicBezTo>
                  <a:pt x="214312" y="412"/>
                  <a:pt x="428625" y="-15463"/>
                  <a:pt x="590550" y="28987"/>
                </a:cubicBezTo>
                <a:cubicBezTo>
                  <a:pt x="752475" y="73437"/>
                  <a:pt x="971550" y="282987"/>
                  <a:pt x="971550" y="282987"/>
                </a:cubicBezTo>
                <a:lnTo>
                  <a:pt x="971550" y="282987"/>
                </a:lnTo>
              </a:path>
            </a:pathLst>
          </a:custGeom>
          <a:noFill/>
          <a:ln w="19050">
            <a:solidFill>
              <a:srgbClr val="CC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TextBox 131"/>
          <p:cNvSpPr txBox="1"/>
          <p:nvPr/>
        </p:nvSpPr>
        <p:spPr>
          <a:xfrm>
            <a:off x="7597161" y="6698766"/>
            <a:ext cx="41181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нового строительства – 39 322 </a:t>
            </a:r>
            <a:r>
              <a:rPr lang="ru-RU" sz="9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 rot="10800000">
            <a:off x="6141320" y="3046160"/>
            <a:ext cx="274414" cy="39549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TextBox 132"/>
          <p:cNvSpPr txBox="1"/>
          <p:nvPr/>
        </p:nvSpPr>
        <p:spPr>
          <a:xfrm rot="16200000">
            <a:off x="5938843" y="3123761"/>
            <a:ext cx="6713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00" b="1">
                <a:solidFill>
                  <a:schemeClr val="bg1"/>
                </a:solidFill>
              </a:defRPr>
            </a:lvl1pPr>
          </a:lstStyle>
          <a:p>
            <a:r>
              <a:rPr lang="ru-RU" sz="500" dirty="0"/>
              <a:t>Новое </a:t>
            </a:r>
            <a:endParaRPr lang="ru-RU" sz="500" dirty="0" smtClean="0"/>
          </a:p>
          <a:p>
            <a:r>
              <a:rPr lang="ru-RU" sz="500" dirty="0" smtClean="0"/>
              <a:t>строительство</a:t>
            </a:r>
            <a:endParaRPr lang="ru-RU" sz="500" dirty="0"/>
          </a:p>
        </p:txBody>
      </p:sp>
      <p:sp>
        <p:nvSpPr>
          <p:cNvPr id="137" name="TextBox 136"/>
          <p:cNvSpPr txBox="1"/>
          <p:nvPr/>
        </p:nvSpPr>
        <p:spPr>
          <a:xfrm>
            <a:off x="7911084" y="2125322"/>
            <a:ext cx="2702727" cy="577081"/>
          </a:xfrm>
          <a:prstGeom prst="rect">
            <a:avLst/>
          </a:prstGeom>
          <a:solidFill>
            <a:srgbClr val="FF8B8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Новое строительство.</a:t>
            </a:r>
          </a:p>
          <a:p>
            <a:r>
              <a:rPr lang="ru-RU" sz="1050" dirty="0" smtClean="0"/>
              <a:t>Строительство </a:t>
            </a:r>
            <a:r>
              <a:rPr lang="ru-RU" sz="1050" dirty="0"/>
              <a:t>корпуса отдела складского хранения и входного контроля  </a:t>
            </a:r>
            <a:r>
              <a:rPr lang="ru-RU" sz="1050" dirty="0" smtClean="0"/>
              <a:t>– 13 990 м2</a:t>
            </a:r>
          </a:p>
        </p:txBody>
      </p:sp>
      <p:cxnSp>
        <p:nvCxnSpPr>
          <p:cNvPr id="138" name="Прямая со стрелкой 137"/>
          <p:cNvCxnSpPr/>
          <p:nvPr/>
        </p:nvCxnSpPr>
        <p:spPr>
          <a:xfrm flipH="1">
            <a:off x="6397617" y="2356649"/>
            <a:ext cx="1513467" cy="6857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Прямоугольник 138"/>
          <p:cNvSpPr/>
          <p:nvPr/>
        </p:nvSpPr>
        <p:spPr>
          <a:xfrm>
            <a:off x="4233197" y="2322565"/>
            <a:ext cx="362920" cy="713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 стрелкой 54"/>
          <p:cNvCxnSpPr/>
          <p:nvPr/>
        </p:nvCxnSpPr>
        <p:spPr>
          <a:xfrm flipV="1">
            <a:off x="3068290" y="5141655"/>
            <a:ext cx="170961" cy="27874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 rot="2814562">
            <a:off x="2792105" y="4854835"/>
            <a:ext cx="813525" cy="177735"/>
          </a:xfrm>
          <a:prstGeom prst="rect">
            <a:avLst/>
          </a:prstGeom>
          <a:solidFill>
            <a:srgbClr val="CF0F0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 rot="2753832">
            <a:off x="2730962" y="4782900"/>
            <a:ext cx="895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6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Новое </a:t>
            </a:r>
          </a:p>
          <a:p>
            <a:r>
              <a:rPr lang="ru-RU" dirty="0"/>
              <a:t>строительство</a:t>
            </a:r>
          </a:p>
        </p:txBody>
      </p:sp>
      <p:sp>
        <p:nvSpPr>
          <p:cNvPr id="64" name="Полилиния 63"/>
          <p:cNvSpPr/>
          <p:nvPr/>
        </p:nvSpPr>
        <p:spPr>
          <a:xfrm>
            <a:off x="2487594" y="4508367"/>
            <a:ext cx="456983" cy="189339"/>
          </a:xfrm>
          <a:custGeom>
            <a:avLst/>
            <a:gdLst>
              <a:gd name="connsiteX0" fmla="*/ 0 w 971550"/>
              <a:gd name="connsiteY0" fmla="*/ 16287 h 282987"/>
              <a:gd name="connsiteX1" fmla="*/ 590550 w 971550"/>
              <a:gd name="connsiteY1" fmla="*/ 28987 h 282987"/>
              <a:gd name="connsiteX2" fmla="*/ 971550 w 971550"/>
              <a:gd name="connsiteY2" fmla="*/ 282987 h 282987"/>
              <a:gd name="connsiteX3" fmla="*/ 971550 w 971550"/>
              <a:gd name="connsiteY3" fmla="*/ 282987 h 28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550" h="282987">
                <a:moveTo>
                  <a:pt x="0" y="16287"/>
                </a:moveTo>
                <a:cubicBezTo>
                  <a:pt x="214312" y="412"/>
                  <a:pt x="428625" y="-15463"/>
                  <a:pt x="590550" y="28987"/>
                </a:cubicBezTo>
                <a:cubicBezTo>
                  <a:pt x="752475" y="73437"/>
                  <a:pt x="971550" y="282987"/>
                  <a:pt x="971550" y="282987"/>
                </a:cubicBezTo>
                <a:lnTo>
                  <a:pt x="971550" y="282987"/>
                </a:lnTo>
              </a:path>
            </a:pathLst>
          </a:custGeom>
          <a:noFill/>
          <a:ln w="19050">
            <a:solidFill>
              <a:srgbClr val="CC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623778" y="5209167"/>
            <a:ext cx="2429691" cy="415498"/>
          </a:xfrm>
          <a:prstGeom prst="rect">
            <a:avLst/>
          </a:prstGeom>
          <a:solidFill>
            <a:srgbClr val="FF8B8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Новое строительство </a:t>
            </a:r>
          </a:p>
          <a:p>
            <a:r>
              <a:rPr lang="ru-RU" sz="1050" dirty="0" smtClean="0"/>
              <a:t>Склад готовых изделий – 7 344 м2</a:t>
            </a:r>
            <a:endParaRPr lang="ru-RU" sz="1050" dirty="0"/>
          </a:p>
        </p:txBody>
      </p:sp>
      <p:sp>
        <p:nvSpPr>
          <p:cNvPr id="61" name="TextBox 60"/>
          <p:cNvSpPr txBox="1"/>
          <p:nvPr/>
        </p:nvSpPr>
        <p:spPr>
          <a:xfrm>
            <a:off x="623778" y="5655311"/>
            <a:ext cx="3017546" cy="577081"/>
          </a:xfrm>
          <a:prstGeom prst="rect">
            <a:avLst/>
          </a:prstGeom>
          <a:solidFill>
            <a:srgbClr val="FF8B8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/>
              <a:t>Новое строительство </a:t>
            </a:r>
          </a:p>
          <a:p>
            <a:r>
              <a:rPr lang="ru-RU" sz="1050" dirty="0" smtClean="0"/>
              <a:t>Строительство локомотивного депо, включая ж/д пути для разворотного треугольника – 312 м2</a:t>
            </a:r>
            <a:endParaRPr lang="ru-RU" sz="105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5492501" y="2835282"/>
            <a:ext cx="317892" cy="1819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7" name="Прямая со стрелкой 96"/>
          <p:cNvCxnSpPr/>
          <p:nvPr/>
        </p:nvCxnSpPr>
        <p:spPr>
          <a:xfrm flipH="1">
            <a:off x="5226973" y="1437543"/>
            <a:ext cx="975815" cy="181785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166937" y="1038273"/>
            <a:ext cx="2419230" cy="5770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 b="1"/>
            </a:lvl1pPr>
          </a:lstStyle>
          <a:p>
            <a:r>
              <a:rPr lang="ru-RU" dirty="0"/>
              <a:t>Реконструкция. </a:t>
            </a:r>
          </a:p>
          <a:p>
            <a:r>
              <a:rPr lang="ru-RU" b="0" dirty="0" smtClean="0"/>
              <a:t>Модернизация </a:t>
            </a:r>
            <a:r>
              <a:rPr lang="ru-RU" b="0" dirty="0"/>
              <a:t>участка ГХП цеха 27 на площадях корпуса 12Е – 1 200 м2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7226313" y="6998896"/>
            <a:ext cx="184658" cy="1499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71" name="TextBox 70"/>
          <p:cNvSpPr txBox="1"/>
          <p:nvPr/>
        </p:nvSpPr>
        <p:spPr>
          <a:xfrm>
            <a:off x="7597161" y="6944576"/>
            <a:ext cx="41181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реконструкции – 19 647 </a:t>
            </a:r>
            <a:r>
              <a:rPr lang="ru-RU" sz="9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77456" y="6364224"/>
            <a:ext cx="3538728" cy="111315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120565" y="3246034"/>
            <a:ext cx="175476" cy="2852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7894992" y="4852415"/>
            <a:ext cx="2702727" cy="9464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Закупка технологического оборудования</a:t>
            </a:r>
          </a:p>
          <a:p>
            <a:r>
              <a:rPr lang="ru-RU" sz="900" dirty="0" smtClean="0"/>
              <a:t>12В, ц.66 Участок </a:t>
            </a:r>
            <a:r>
              <a:rPr lang="ru-RU" sz="900" dirty="0"/>
              <a:t>изготовления блока агрегатного второй ступени РН «Ангара-1.2» </a:t>
            </a:r>
            <a:r>
              <a:rPr lang="ru-RU" sz="900" dirty="0" smtClean="0"/>
              <a:t> - </a:t>
            </a:r>
            <a:r>
              <a:rPr lang="ru-RU" sz="900" dirty="0"/>
              <a:t>2 ед., </a:t>
            </a:r>
            <a:endParaRPr lang="ru-RU" sz="900" dirty="0" smtClean="0"/>
          </a:p>
          <a:p>
            <a:r>
              <a:rPr lang="ru-RU" sz="900" dirty="0" smtClean="0"/>
              <a:t>12Е, </a:t>
            </a:r>
            <a:r>
              <a:rPr lang="ru-RU" sz="900" dirty="0"/>
              <a:t>ц.38 Участок термической </a:t>
            </a:r>
            <a:r>
              <a:rPr lang="ru-RU" sz="900" dirty="0" smtClean="0"/>
              <a:t>обработки – 1 ед.</a:t>
            </a:r>
          </a:p>
          <a:p>
            <a:r>
              <a:rPr lang="ru-RU" sz="900" dirty="0" smtClean="0"/>
              <a:t>12К</a:t>
            </a:r>
            <a:r>
              <a:rPr lang="ru-RU" sz="900" dirty="0"/>
              <a:t>, ц.27 Участок промывки </a:t>
            </a:r>
            <a:r>
              <a:rPr lang="ru-RU" sz="900" dirty="0" smtClean="0"/>
              <a:t>– 3 ед.</a:t>
            </a:r>
          </a:p>
          <a:p>
            <a:r>
              <a:rPr lang="ru-RU" sz="900" dirty="0"/>
              <a:t>12М, ц.37 в осях </a:t>
            </a:r>
            <a:r>
              <a:rPr lang="ru-RU" sz="900" dirty="0" smtClean="0"/>
              <a:t>К-Н/28-43 – 34 ед.</a:t>
            </a:r>
            <a:endParaRPr lang="ru-RU" sz="900" dirty="0"/>
          </a:p>
        </p:txBody>
      </p:sp>
      <p:cxnSp>
        <p:nvCxnSpPr>
          <p:cNvPr id="90" name="Прямая со стрелкой 89"/>
          <p:cNvCxnSpPr>
            <a:stCxn id="89" idx="1"/>
          </p:cNvCxnSpPr>
          <p:nvPr/>
        </p:nvCxnSpPr>
        <p:spPr>
          <a:xfrm flipH="1" flipV="1">
            <a:off x="4825914" y="3624187"/>
            <a:ext cx="3069078" cy="1701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08470" y="2257562"/>
            <a:ext cx="2624265" cy="8079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Закупка технологического оборудования</a:t>
            </a:r>
          </a:p>
          <a:p>
            <a:r>
              <a:rPr lang="ru-RU" sz="900" dirty="0" smtClean="0"/>
              <a:t>Корпус 95</a:t>
            </a:r>
          </a:p>
          <a:p>
            <a:r>
              <a:rPr lang="ru-RU" sz="900" dirty="0"/>
              <a:t>Цех 20 в осях Г-Д/7-32 и </a:t>
            </a:r>
            <a:r>
              <a:rPr lang="ru-RU" sz="900" dirty="0" smtClean="0"/>
              <a:t>Д-Ж/24-31 – 88 ед.</a:t>
            </a:r>
          </a:p>
          <a:p>
            <a:r>
              <a:rPr lang="ru-RU" sz="900" dirty="0"/>
              <a:t>Ц.27 Участок термической </a:t>
            </a:r>
            <a:r>
              <a:rPr lang="ru-RU" sz="900" dirty="0" smtClean="0"/>
              <a:t>обработки – 13 ед.</a:t>
            </a:r>
          </a:p>
          <a:p>
            <a:r>
              <a:rPr lang="ru-RU" sz="900" dirty="0"/>
              <a:t>Центральная заводская </a:t>
            </a:r>
            <a:r>
              <a:rPr lang="ru-RU" sz="900" dirty="0" smtClean="0"/>
              <a:t>лаборатория (317) – 2 ед.</a:t>
            </a:r>
            <a:endParaRPr lang="ru-RU" sz="900" dirty="0"/>
          </a:p>
        </p:txBody>
      </p:sp>
      <p:cxnSp>
        <p:nvCxnSpPr>
          <p:cNvPr id="92" name="Прямая со стрелкой 91"/>
          <p:cNvCxnSpPr>
            <a:stCxn id="91" idx="3"/>
            <a:endCxn id="78" idx="1"/>
          </p:cNvCxnSpPr>
          <p:nvPr/>
        </p:nvCxnSpPr>
        <p:spPr>
          <a:xfrm flipV="1">
            <a:off x="3132735" y="2454156"/>
            <a:ext cx="1013858" cy="207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7913024" y="4092177"/>
            <a:ext cx="2702727" cy="530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Закупка технологического оборудования</a:t>
            </a:r>
          </a:p>
          <a:p>
            <a:r>
              <a:rPr lang="ru-RU" sz="900" dirty="0"/>
              <a:t>Цех кузнечно-прессовый во вновь возводимом </a:t>
            </a:r>
            <a:r>
              <a:rPr lang="ru-RU" sz="900" dirty="0" smtClean="0"/>
              <a:t>корпусе – 87 ед.</a:t>
            </a:r>
            <a:endParaRPr lang="ru-RU" sz="900" dirty="0"/>
          </a:p>
        </p:txBody>
      </p:sp>
      <p:cxnSp>
        <p:nvCxnSpPr>
          <p:cNvPr id="103" name="Прямая со стрелкой 102"/>
          <p:cNvCxnSpPr>
            <a:stCxn id="102" idx="1"/>
            <a:endCxn id="121" idx="2"/>
          </p:cNvCxnSpPr>
          <p:nvPr/>
        </p:nvCxnSpPr>
        <p:spPr>
          <a:xfrm flipH="1" flipV="1">
            <a:off x="7110408" y="3429698"/>
            <a:ext cx="802616" cy="927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7894991" y="2736161"/>
            <a:ext cx="2702727" cy="3924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Закупка технологического оборудования</a:t>
            </a:r>
          </a:p>
          <a:p>
            <a:r>
              <a:rPr lang="ru-RU" sz="900" dirty="0"/>
              <a:t>Отдел 110 во вновь возводимом </a:t>
            </a:r>
            <a:r>
              <a:rPr lang="ru-RU" sz="900" dirty="0" smtClean="0"/>
              <a:t>корпусе – 305 ед.</a:t>
            </a:r>
            <a:endParaRPr lang="ru-RU" sz="900" dirty="0"/>
          </a:p>
        </p:txBody>
      </p:sp>
      <p:cxnSp>
        <p:nvCxnSpPr>
          <p:cNvPr id="108" name="Прямая со стрелкой 107"/>
          <p:cNvCxnSpPr>
            <a:stCxn id="105" idx="1"/>
          </p:cNvCxnSpPr>
          <p:nvPr/>
        </p:nvCxnSpPr>
        <p:spPr>
          <a:xfrm flipH="1">
            <a:off x="6381622" y="2932369"/>
            <a:ext cx="1513369" cy="123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623778" y="6266454"/>
            <a:ext cx="3017546" cy="3924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/>
              <a:t>Закупка технологического оборудования</a:t>
            </a:r>
          </a:p>
          <a:p>
            <a:r>
              <a:rPr lang="ru-RU" sz="900" dirty="0"/>
              <a:t>Локомотивное депо во вновь возводимом корпусе </a:t>
            </a:r>
            <a:r>
              <a:rPr lang="ru-RU" sz="900" dirty="0" smtClean="0"/>
              <a:t>– 5 ед.</a:t>
            </a:r>
            <a:endParaRPr lang="ru-RU" sz="900" dirty="0"/>
          </a:p>
        </p:txBody>
      </p:sp>
      <p:cxnSp>
        <p:nvCxnSpPr>
          <p:cNvPr id="112" name="Прямая со стрелкой 111"/>
          <p:cNvCxnSpPr>
            <a:stCxn id="109" idx="3"/>
          </p:cNvCxnSpPr>
          <p:nvPr/>
        </p:nvCxnSpPr>
        <p:spPr>
          <a:xfrm flipV="1">
            <a:off x="3641324" y="5107483"/>
            <a:ext cx="7140" cy="1355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7220359" y="7251222"/>
            <a:ext cx="184658" cy="1499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14" name="TextBox 113"/>
          <p:cNvSpPr txBox="1"/>
          <p:nvPr/>
        </p:nvSpPr>
        <p:spPr>
          <a:xfrm>
            <a:off x="7602735" y="7197090"/>
            <a:ext cx="41181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технологического оборудования – 541 ед.</a:t>
            </a:r>
            <a:endParaRPr lang="ru-RU" sz="9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8" y="1"/>
            <a:ext cx="10693311" cy="96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004" y="-53385"/>
            <a:ext cx="5175953" cy="106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" y="0"/>
            <a:ext cx="97544" cy="9601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2335" y="106688"/>
            <a:ext cx="57832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Мероприятия </a:t>
            </a:r>
            <a:r>
              <a:rPr lang="ru-RU" sz="1600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по созданию замкнутого цикла производства РН типа «Ангара» </a:t>
            </a:r>
          </a:p>
          <a:p>
            <a:pPr lvl="0"/>
            <a:r>
              <a:rPr lang="ru-RU" sz="1600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в ПО «Полёт»  г. Омск</a:t>
            </a:r>
            <a:endParaRPr lang="ru-RU" sz="1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057" y="960121"/>
            <a:ext cx="10623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en-US" sz="2000" b="1" dirty="0" smtClean="0">
                <a:solidFill>
                  <a:srgbClr val="C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C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этапа за счет средств субсидии (1867) </a:t>
            </a:r>
            <a:endParaRPr lang="ru-RU" sz="2800" b="1" dirty="0">
              <a:solidFill>
                <a:srgbClr val="CF0F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844193"/>
              </p:ext>
            </p:extLst>
          </p:nvPr>
        </p:nvGraphicFramePr>
        <p:xfrm>
          <a:off x="365819" y="1400955"/>
          <a:ext cx="9995254" cy="5986989"/>
        </p:xfrm>
        <a:graphic>
          <a:graphicData uri="http://schemas.openxmlformats.org/drawingml/2006/table">
            <a:tbl>
              <a:tblPr/>
              <a:tblGrid>
                <a:gridCol w="4416506">
                  <a:extLst>
                    <a:ext uri="{9D8B030D-6E8A-4147-A177-3AD203B41FA5}">
                      <a16:colId xmlns:a16="http://schemas.microsoft.com/office/drawing/2014/main" val="3181722993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3606750213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1598742468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4241819929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2460993967"/>
                    </a:ext>
                  </a:extLst>
                </a:gridCol>
              </a:tblGrid>
              <a:tr h="47868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Мероприятия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007928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Площадь</a:t>
                      </a:r>
                    </a:p>
                    <a:p>
                      <a:pPr marL="0" marR="0" lvl="0" indent="0" algn="ctr" defTabSz="1007928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кв.м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кв.м. ценах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Стоимость в соответствующих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ценах с НДС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459889"/>
                  </a:ext>
                </a:extLst>
              </a:tr>
              <a:tr h="1640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(2026-2029 г.)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(2026-2029 г.)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56696"/>
                  </a:ext>
                </a:extLst>
              </a:tr>
              <a:tr h="1640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Новое строительство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Реконструкция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тыс.руб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7094" marR="7094" marT="70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988203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Реконструкция участка изготовления АМ (агрегатного модуля) (включая чистовые помещения)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28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275 544,51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992975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кузнечнопрессового цеха (включая спецразделы, фундаменты)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14 760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1 898 356,00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280503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Модернизация участка ГХП цеха 27 на площадях корпуса 12Е (включая инженерную подготовку)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1 183 372,08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248987"/>
                  </a:ext>
                </a:extLst>
              </a:tr>
              <a:tr h="29275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цеха 20 (Цех неметаллов) в Корпусе 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4 173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435 145,41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158159"/>
                  </a:ext>
                </a:extLst>
              </a:tr>
              <a:tr h="29275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Реконструкция Корпуса 5, 5А Цех 24 (Цех подготовки производства)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8 010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1 037 630,36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359354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Пристройка к Корпусу 94 цех №67 участок сборки, испытаний и чистовой зоны (включая чистовые помещения)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5 112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669 647,68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933352"/>
                  </a:ext>
                </a:extLst>
              </a:tr>
              <a:tr h="2089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корпуса отдела складского хранения и входного контроля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13 990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1 002 160,00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245488"/>
                  </a:ext>
                </a:extLst>
              </a:tr>
              <a:tr h="1591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склада готовых изделий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7 344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863600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локомотивного депо, включая ж/д пути для разворотного треугольника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559217"/>
                  </a:ext>
                </a:extLst>
              </a:tr>
              <a:tr h="1591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здания компрессорной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2 916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543,2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1 584 000,00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950896"/>
                  </a:ext>
                </a:extLst>
              </a:tr>
              <a:tr h="180586">
                <a:tc>
                  <a:txBody>
                    <a:bodyPr/>
                    <a:lstStyle/>
                    <a:p>
                      <a:pPr marL="0" marR="0" lvl="0" indent="0" algn="r" defTabSz="100792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СМР- 58 969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кв.м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39 322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19 647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9 154 856,04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867540"/>
                  </a:ext>
                </a:extLst>
              </a:tr>
              <a:tr h="1591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Проектно-изыскательские работы (ПИР)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982 464,06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10715"/>
                  </a:ext>
                </a:extLst>
              </a:tr>
              <a:tr h="3134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Мероприятия по увеличению электрических мощностей ПО «Полет», включая договор технологического присоединения к сетям Омскэнерго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381290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Перемещение 11 ед. технологического оборудования с Московской площадки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495 369,90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927632"/>
                  </a:ext>
                </a:extLst>
              </a:tr>
              <a:tr h="1591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Организация фундаментов под перемещаемое оборудование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688243"/>
                  </a:ext>
                </a:extLst>
              </a:tr>
              <a:tr h="1591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Приобретение технологического оборудования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3 627 310,00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142615"/>
                  </a:ext>
                </a:extLst>
              </a:tr>
              <a:tr h="2089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Создание рабочих мест для изготовления изделий БРИЗ М и Бриз КМ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889275"/>
                  </a:ext>
                </a:extLst>
              </a:tr>
              <a:tr h="693243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в рамках 1-го этапа 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создания замкнутого цикла производства 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РН типа «Ангара» в ПО «Полёт» г. Омск:</a:t>
                      </a:r>
                    </a:p>
                  </a:txBody>
                  <a:tcPr marL="7094" marR="7094" marT="7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sng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17 560 </a:t>
                      </a:r>
                      <a:r>
                        <a:rPr lang="ru-RU" sz="1600" b="1" i="0" u="sng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000,00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(вкл.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НДС)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94" marR="7094" marT="7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741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3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8" y="1"/>
            <a:ext cx="10693311" cy="96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004" y="-53385"/>
            <a:ext cx="5175953" cy="106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" y="0"/>
            <a:ext cx="97544" cy="9601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2335" y="106688"/>
            <a:ext cx="53435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Мероприятия для перемещения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производства в Омск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2961" y="1120194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и техническое перевооружение корпуса 12В – 1 152 кв</a:t>
            </a: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335" y="1496660"/>
            <a:ext cx="1028501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Реконструкция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техническое перевооружение корпуса 12В для организации участка изготовления блока агрегатного второй ступени РН «Ангара-1.2» цеха 66 в целях подготовки производства замкнутого цикла СЧ КРК «Ангара» на производственной площадке «ПО «Полет» – филиала АО «ГКНПЦ им. М.В. Хруничева».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961" y="2281490"/>
            <a:ext cx="10224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Основной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реконструкции корпуса 12В является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рабочих мест для сборки и испытаний блоков агрегатных второй ступени изделия РН «Ангара-1.2»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рамках организации замкнутого цикла изготовления общей сборки и испытаний РН «Ангара-1.2».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2961" y="3223314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и техническое перевооружение корпуса 12Е – 1 200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64" y="3546479"/>
            <a:ext cx="100733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Реконструкция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техническое перевооружение корпуса 12Е для организации участка нанесения ГХП цеха 27 в целях подготовки производства замкнутого цикла СЧ КРК «Ангара» на производственной площадке «ПО «Полет» – филиала АО «ГКНПЦ им. М.В. Хруничева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Создание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современного участка по нанесению ГХП и химической обработке, в том числе под фрикционную сварку крупногабаритных цельно-фрезерованных сборочных единиц, с учетом требований экологических, санитарно-гигиенических, противопожарных норм.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046" y="5416221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и техническое перевооружение корпуса 95 – 4 173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2961" y="5687532"/>
            <a:ext cx="1026253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и техническое перевооружение корпуса 95 для организации изготовления ДСЕ из неметаллов цехом 20 и строительство контейнерного центра обработки данных (КЦОД) в целях подготовки производства замкнутого цикла СЧ КРК «Ангара» на производственной площадке «ПО «Полет» – филиала АО «ГКНПЦ им. М.В. Хруничева».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ts val="18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современного цеха 20 по производству деталей из композитных материалов и резинотехнических изделий с учетом требований экологических, санитарно-гигиенических, противопожарных норм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6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8" y="1"/>
            <a:ext cx="10693311" cy="96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004" y="-53385"/>
            <a:ext cx="5175953" cy="106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" y="0"/>
            <a:ext cx="97544" cy="9601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2335" y="106688"/>
            <a:ext cx="53435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Мероприятия для перемещения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производства в Омск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2961" y="1008989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корпуса 94 – 5 112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962" y="1280501"/>
            <a:ext cx="1022439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корпуса 94 по организации участка сборки и испытаний баков цеха 67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целях подготовки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производства замкнутого цикла СЧ КРК «Ангара» на производственной площадке «ПО «Полет» – филиала АО «ГКНПЦ им. М.В. Хруничева».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организации участка в корпусе 94 является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рабочих мест для сборки и испытаний баков РН «Ангара»,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улучшение условий труда работников корпуса, организация замкнутого цикла изготовления, общей сборки и испытаний баков в рамках концепции завода по производству РН семейства «Ангара» в необходимых объёмах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402" y="3192647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корпуса </a:t>
            </a: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5, 5А 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8 010 </a:t>
            </a:r>
            <a:r>
              <a:rPr lang="ru-RU" sz="1800" b="1" u="sng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070" y="3450326"/>
            <a:ext cx="101938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Реконструкция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корпусов 5 и 5А по организации изготовления технологического оснащения, нестандартного оборудования и режущего инструмента цехом 24 в целях подготовки производства замкнутого цикла СЧ КРК «Ангара» на производственной площадке «ПО «Полет» – филиала АО «ГКНПЦ им. М.В. Хруничева».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реконструкции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современного цеха по изготовлению режущего, сложного режущего инструмента из быстрорежущей стали, твердого сплава, ремонта и переточки имеющегося режущего инструмента, изготовление штампов и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прессформ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нестандартного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оборудования.</a:t>
            </a: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8402" y="5320068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корпуса кузнечно-прессового производства – 14 760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9204" y="5694952"/>
            <a:ext cx="1007190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Строительство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корпуса по организации кузнечно-прессового производства в целях подготовки производства замкнутого цикла СЧ КРК «Ангара» на производственной площадке «ПО «Полет» – филиала АО «ГКНПЦ им. М.В. Хруничева». Место свободно для застройки.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основных задач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современного участка по производству листовых деталей, поковок, штамповок из черных и цветных металлов, а также ДСЕ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требований экологических, санитарно-гигиенических, противопожарных норм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8" y="1"/>
            <a:ext cx="10693311" cy="96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004" y="-53385"/>
            <a:ext cx="5175953" cy="106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" y="0"/>
            <a:ext cx="97544" cy="9601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2335" y="106688"/>
            <a:ext cx="53435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Мероприятия для перемещения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  <a:latin typeface="Arial Black" panose="020B0A04020102020204" pitchFamily="34" charset="0"/>
              </a:rPr>
              <a:t>производства в Омск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2961" y="1010921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корпуса складского хранения и входного контроля материалов – 13 990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335" y="1314747"/>
            <a:ext cx="972591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Строительство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корпуса по организации складского хранения и входного контроля материалов отдела 110 в целях подготовки производства замкнутого цикла СЧ КРК «Ангара» на производственной площадке «ПО «Полет» - филиала АО «ГКНПЦ им. М.В. Хруничева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algn="just"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2703" y="2172735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корпуса склада готовых изделий – 7 344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7553" y="2470806"/>
            <a:ext cx="95613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Строительство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корпуса склада готовых изделий в целях подготовки производства замкнутого цикла СЧ КРК «Ангара» на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производственной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 «Полет» - филиала АО «ГКНПЦ им. М.В. Хруничева».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ts val="18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2961" y="3081275"/>
            <a:ext cx="102243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корпуса компрессорной – 2 916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7553" y="3426672"/>
            <a:ext cx="10059800" cy="209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ts val="18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корпуса компрессорной станции для обеспечения производства сжатым воздухом низкого и высокого давления в целях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подготовки производства замкнутого цикла СЧ КРК «Ангара» на производственной площадке «ПО «Полет» 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филиала АО «ГКНПЦ им. М.В. Хруничева».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ts val="1800"/>
              </a:lnSpc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Здание трех пролетное.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одном пролете размещаются административно-хозяйственные помещения в два этажа, в двух пролетах – производственные помещения (зал выработки сжатого воздуха низкого давления, зал выработки сжатого воздуха высокого давления).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6046" y="5445137"/>
            <a:ext cx="10224392" cy="555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локомотивного депо – 312 </a:t>
            </a:r>
            <a:r>
              <a:rPr lang="ru-RU" sz="18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endParaRPr lang="ru-RU" sz="1800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sz="18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включая 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железнодорожные пути общей протяженностью – 1500 м.</a:t>
            </a:r>
            <a:endParaRPr lang="ru-RU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274" y="6000867"/>
            <a:ext cx="10359821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Строительство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локомотивного депо и железнодорожных путей в целях подготовки производства замкнутого цикла СЧ КРК «Ангара» на производственной площадке «ПО «Полет» – филиала АО «ГКНПЦ им. М.В. Хруничева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457200" algn="just">
              <a:lnSpc>
                <a:spcPct val="110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Локомотивное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депо предназначено для стоянки и проведения технических регламентных работ тепловоза ТЭМ-2У, а также зарядки аккумуляторов и ремонтно-слесарных работ. Кроме того, для размещения </a:t>
            </a:r>
            <a:r>
              <a:rPr lang="ru-RU" sz="1400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машиниста тепловоза, хранения запасных частей, расходных материалов и ГСМ.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BF223851CEBF448AF56DBBE24AE9AE5" ma:contentTypeVersion="1" ma:contentTypeDescription="Создание документа." ma:contentTypeScope="" ma:versionID="11c5f27655db3699aaa1e7f9f0b1c143">
  <xsd:schema xmlns:xsd="http://www.w3.org/2001/XMLSchema" xmlns:xs="http://www.w3.org/2001/XMLSchema" xmlns:p="http://schemas.microsoft.com/office/2006/metadata/properties" xmlns:ns2="49de0229-79d5-4d72-b995-2417b6e60e37" targetNamespace="http://schemas.microsoft.com/office/2006/metadata/properties" ma:root="true" ma:fieldsID="d06da985a3355913cee77e4aabf922c1" ns2:_="">
    <xsd:import namespace="49de0229-79d5-4d72-b995-2417b6e60e3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de0229-79d5-4d72-b995-2417b6e60e3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9de0229-79d5-4d72-b995-2417b6e60e37">SYX27FDAR77D-3-15</_dlc_DocId>
    <_dlc_DocIdUrl xmlns="49de0229-79d5-4d72-b995-2417b6e60e37">
      <Url>http://portal.khrunichev.com/sites/agd/_layouts/15/DocIdRedir.aspx?ID=SYX27FDAR77D-3-15</Url>
      <Description>SYX27FDAR77D-3-15</Description>
    </_dlc_DocIdUrl>
  </documentManagement>
</p:properties>
</file>

<file path=customXml/itemProps1.xml><?xml version="1.0" encoding="utf-8"?>
<ds:datastoreItem xmlns:ds="http://schemas.openxmlformats.org/officeDocument/2006/customXml" ds:itemID="{960F93E3-1B12-417E-9429-016DC30A35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de0229-79d5-4d72-b995-2417b6e60e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EDF932-6FEA-4F4C-A959-F597CD5D19F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EE309C6-91B4-4CAB-890B-C5241B1B1CD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AB66BE4-964D-483A-83FC-B03B9F325A5A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9de0229-79d5-4d72-b995-2417b6e60e3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16210</TotalTime>
  <Words>1564</Words>
  <Application>Microsoft Office PowerPoint</Application>
  <PresentationFormat>Произвольный</PresentationFormat>
  <Paragraphs>187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</dc:creator>
  <cp:lastModifiedBy>Коржикова Татьяна Юрьевна</cp:lastModifiedBy>
  <cp:revision>383</cp:revision>
  <cp:lastPrinted>2026-05-14T09:09:45Z</cp:lastPrinted>
  <dcterms:created xsi:type="dcterms:W3CDTF">2025-04-23T13:26:34Z</dcterms:created>
  <dcterms:modified xsi:type="dcterms:W3CDTF">2026-05-28T12:42:58Z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0x0101009BF223851CEBF448AF56DBBE24AE9AE5</vt:lpwstr>
  </property>
  <property fmtid="{D5CDD505-2E9C-101B-9397-08002B2CF9AE}" pid="3" name="_dlc_DocIdItemGuid">
    <vt:lpwstr>203d9d26-32a6-46fc-8163-d739d5140b7b</vt:lpwstr>
  </property>
</Properties>
</file>